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64" r:id="rId4"/>
    <p:sldId id="270" r:id="rId5"/>
    <p:sldId id="271" r:id="rId6"/>
    <p:sldId id="260" r:id="rId7"/>
    <p:sldId id="262" r:id="rId8"/>
    <p:sldId id="272" r:id="rId9"/>
    <p:sldId id="263" r:id="rId10"/>
    <p:sldId id="265" r:id="rId11"/>
    <p:sldId id="266" r:id="rId12"/>
    <p:sldId id="267" r:id="rId13"/>
    <p:sldId id="285" r:id="rId14"/>
    <p:sldId id="269" r:id="rId15"/>
    <p:sldId id="257" r:id="rId16"/>
    <p:sldId id="261" r:id="rId17"/>
    <p:sldId id="273" r:id="rId18"/>
    <p:sldId id="274" r:id="rId19"/>
    <p:sldId id="275" r:id="rId20"/>
    <p:sldId id="277" r:id="rId21"/>
    <p:sldId id="276" r:id="rId22"/>
    <p:sldId id="279" r:id="rId23"/>
    <p:sldId id="280" r:id="rId24"/>
    <p:sldId id="283" r:id="rId25"/>
    <p:sldId id="284" r:id="rId2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7" autoAdjust="0"/>
    <p:restoredTop sz="96556" autoAdjust="0"/>
  </p:normalViewPr>
  <p:slideViewPr>
    <p:cSldViewPr>
      <p:cViewPr>
        <p:scale>
          <a:sx n="80" d="100"/>
          <a:sy n="80" d="100"/>
        </p:scale>
        <p:origin x="-918" y="-29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3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DFF3A-29EE-4344-9885-A38C0146081D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444ED-9997-4CEC-8361-3356A4CBC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32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444ED-9997-4CEC-8361-3356A4CBC61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529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444ED-9997-4CEC-8361-3356A4CBC61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83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444ED-9997-4CEC-8361-3356A4CBC61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85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600200"/>
            <a:ext cx="84201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556001"/>
            <a:ext cx="69342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4201-FC94-435F-95AF-AAF995A9A8A7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490D-587F-4941-8713-41D5A24A3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4201-FC94-435F-95AF-AAF995A9A8A7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490D-587F-4941-8713-41D5A24A3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4201-FC94-435F-95AF-AAF995A9A8A7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490D-587F-4941-8713-41D5A24A3DF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447801"/>
            <a:ext cx="222885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47800"/>
            <a:ext cx="652145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4201-FC94-435F-95AF-AAF995A9A8A7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490D-587F-4941-8713-41D5A24A3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551392" y="4203592"/>
            <a:ext cx="3116131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837597" y="4075290"/>
            <a:ext cx="6006558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064455" y="4087562"/>
            <a:ext cx="5923645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076946" y="4074175"/>
            <a:ext cx="3583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29304" y="4058555"/>
            <a:ext cx="9450324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35" y="2463560"/>
            <a:ext cx="84201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12" y="1437449"/>
            <a:ext cx="695254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4201-FC94-435F-95AF-AAF995A9A8A7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490D-587F-4941-8713-41D5A24A3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4201-FC94-435F-95AF-AAF995A9A8A7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490D-587F-4941-8713-41D5A24A3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33043" y="2679192"/>
            <a:ext cx="4140708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2679192"/>
            <a:ext cx="4140708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044" y="2678114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777" y="3429001"/>
            <a:ext cx="4138393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0" y="2678113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3429001"/>
            <a:ext cx="4140708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4201-FC94-435F-95AF-AAF995A9A8A7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490D-587F-4941-8713-41D5A24A3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4201-FC94-435F-95AF-AAF995A9A8A7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490D-587F-4941-8713-41D5A24A3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4201-FC94-435F-95AF-AAF995A9A8A7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490D-587F-4941-8713-41D5A24A3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4201-FC94-435F-95AF-AAF995A9A8A7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490D-587F-4941-8713-41D5A24A3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581401"/>
            <a:ext cx="36322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90600" y="2286000"/>
            <a:ext cx="36322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625" y="1828800"/>
            <a:ext cx="422941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335" y="338667"/>
            <a:ext cx="413036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4028" y="2785533"/>
            <a:ext cx="4136673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4201-FC94-435F-95AF-AAF995A9A8A7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490D-587F-4941-8713-41D5A24A3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371600"/>
            <a:ext cx="386334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29304" y="1679429"/>
            <a:ext cx="9450324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338328"/>
            <a:ext cx="89154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3978" y="6250165"/>
            <a:ext cx="4102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B1D4201-FC94-435F-95AF-AAF995A9A8A7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775" y="6250165"/>
            <a:ext cx="4102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3679" y="6250164"/>
            <a:ext cx="12586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12F490D-587F-4941-8713-41D5A24A3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40" y="2675467"/>
            <a:ext cx="8025694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5500" y="3124200"/>
            <a:ext cx="8420100" cy="1780108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СЪЕЗД ЛИДЕРОВ МИРОВЫХ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>
                <a:latin typeface="Arial" pitchFamily="34" charset="0"/>
                <a:cs typeface="Arial" pitchFamily="34" charset="0"/>
              </a:rPr>
              <a:t>ТРАДИЦИОННЫХ РЕЛИГИЙ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1000" y="4953000"/>
            <a:ext cx="5302250" cy="14732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Презентация подготовлена членами научно-методического объединения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кафедры АНК СКГУ им. М.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Козыбаева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Alen\Desktop\съезд\sez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208935"/>
            <a:ext cx="9471946" cy="24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9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81600" y="1481328"/>
            <a:ext cx="4566646" cy="53512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kk-KZ" sz="2300" dirty="0" smtClean="0">
                <a:latin typeface="Arial" pitchFamily="34" charset="0"/>
                <a:cs typeface="Arial" pitchFamily="34" charset="0"/>
              </a:rPr>
              <a:t>съезд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состоялся 1-2 июля 2009 года в Астане. </a:t>
            </a:r>
          </a:p>
          <a:p>
            <a:pPr marL="0" indent="0">
              <a:buNone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      В работе съезда приняли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участие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77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делегаций из 35 стран Европы, Азии, Ближнего Востока и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Америки; </a:t>
            </a:r>
          </a:p>
          <a:p>
            <a:pPr marL="0" indent="0">
              <a:buNone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      Главной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его темой стало повышение роли духовных лидеров в позитивном решении любых вопросов, в контексте их посильного вклада в обеспечение толерантного мира, основанного на взаимном уважении и сотрудничестве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     Для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координации деятельности Съезда, расширения взаимодействия и сотрудничества с другими форумами и международными организациями, деятельность которых направлена на диалог культур и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религий.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Президент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Казахстана Назарбаев Н.А. предложил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создать Совет религиозных лидеров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       В работе съезда впервые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принял участие духовный лидер одной из древнейших в мире религий – 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Хоми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Буржор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Дхалла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, Президент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Всемирного Совета культурного наследия Заратуштры, а так же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- Президент Израиля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Шимона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Переса.</a:t>
            </a:r>
            <a:endParaRPr lang="ru-RU" sz="2300" dirty="0">
              <a:latin typeface="Arial" pitchFamily="34" charset="0"/>
              <a:cs typeface="Arial" pitchFamily="34" charset="0"/>
            </a:endParaRPr>
          </a:p>
          <a:p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125272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III Съезд лидеров мировых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традиционных религий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6" y="2133600"/>
            <a:ext cx="4729754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0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4343400"/>
            <a:ext cx="9448800" cy="236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1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Съезд лидеров мировых и традиционных религий состоялся 30-31 мая 2012 г. в Астане под общей тематикой «Мир и согласие как выбор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человечества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Форум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собрал 87 делегаций из 40 стран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мира, в том числе, в нем приняли участие Президент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Республики Казахстан Нурсултан Назарбаев и Святейший Патриарх Московский и всея Руси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Кирилл.</a:t>
            </a:r>
          </a:p>
          <a:p>
            <a:pPr marL="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Был создан Совет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религиозных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лидеров, нацеленный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 определение приоритетов и механизмов обеспечения диалога и сотрудничества с другими форумами и международными организациями, работа которых направлена на культурное и экономическое взаимодействие.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33172"/>
            <a:ext cx="8915400" cy="1252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IV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Съезд лидеров мировых и традиционных религий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https://tengrinews.kz/userdata/news/2013/news_241751/photo_102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324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98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52600"/>
            <a:ext cx="4724400" cy="495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V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Съезд лидеров мировых и традиционных религий прошел 10-11 июня 2015 года в Астане. 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нем приняли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участие более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80 делегаций из 42 стран мира, Генеральный секретарь ООН Пан Ги Мун, король Иордании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Абдалла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II, глава Финляндской республики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Саули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Ниинисте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 многие другие.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На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фоне многочисленных конфликтов во многих регионах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мира, центральной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темой мероприятия стал «Диалог во имя мира и развития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По итогам Съезда была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принята совместная Декларация, призывающая объединить усилия всех религиозных и политических деятелей разных стран на преодоление вызовов и угроз 21 века.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Съезд лидеров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мировых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и традиционных религий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www.islamsng.com/images/gallery/1436452623/phot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78" y="2057400"/>
            <a:ext cx="4431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800" y="1524000"/>
            <a:ext cx="4419600" cy="517702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Съезд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лидеров мировых и традиционных религий, который состоится в Казахстане в 2018 году, пройдет под девизом "Религиозные лидеры за безопасный мир". Об этом рассказал спикер сената Казахстана, руководитель секретариата съезда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Касым-Жомарт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Токаев, выступивший на XV заседании секретариата съезда, состоявшемся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 июня 2016 года 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Астане.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Секретариат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также определил темы секционных заседаний предстоящего съезда, в частности это "Манифест: "Мир. XXI век" как концепция глобальной безопасности", "Религии в меняющемся геополитическом ландшафте: новые возможности для консолидации человечества", "Религия и глобализация: вызовы и ответы", "Религиозные лидеры и политические в преодолении экстремизма и терроризма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".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76200"/>
            <a:ext cx="8915400" cy="1252728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3600" b="1" dirty="0" smtClean="0"/>
              <a:t>Повестка </a:t>
            </a:r>
            <a:r>
              <a:rPr lang="ru-RU" sz="3600" b="1" dirty="0"/>
              <a:t>VI съезда лидеров мировых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и </a:t>
            </a:r>
            <a:r>
              <a:rPr lang="ru-RU" sz="3600" b="1" dirty="0"/>
              <a:t>традиционных </a:t>
            </a:r>
            <a:r>
              <a:rPr lang="ru-RU" sz="3600" b="1" dirty="0" smtClean="0"/>
              <a:t>религий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dirty="0"/>
          </a:p>
        </p:txBody>
      </p:sp>
      <p:pic>
        <p:nvPicPr>
          <p:cNvPr id="1026" name="Picture 2" descr="https://upload.wikimedia.org/wikipedia/commons/9/9d/Kassym-Jomart_Tokay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58" y="1905000"/>
            <a:ext cx="484741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30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04800" y="4495800"/>
            <a:ext cx="9363676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Через проведение Съезда лидеров мировых и традиционных религий Казахстан показывает всему мировому сообществу пример общенационального консенсуса и консолидации общества. Наша страна имеет богатый опыт поддержания межэтнического и межконфессионального согласия и готова к широкому и эффективному сотрудничеству в этой сфере</a:t>
            </a:r>
            <a:r>
              <a:rPr lang="ru-RU" sz="2100" dirty="0"/>
              <a:t>.</a:t>
            </a:r>
            <a:endParaRPr lang="en-US" sz="2100" dirty="0"/>
          </a:p>
        </p:txBody>
      </p:sp>
      <p:pic>
        <p:nvPicPr>
          <p:cNvPr id="12290" name="Picture 2" descr="C:\Users\Alen\Desktop\съезд\487C3231-470C-4591-9413-2B04F8E7F20A_w987_r1_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56" y="762000"/>
            <a:ext cx="6382657" cy="358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67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4038600"/>
            <a:ext cx="9220200" cy="2514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Проведение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данных мероприятий открыло новую страницу в истории человечества. Никогда и нигде ранее в мире главы государств не занимались столь масштабной миротворческой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практикой.     Беспрецедентная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миротворческая инициатива Президента Республики Казахстан получила повсеместное одобрение. Участники Съезда пришли к выводу, что диалог – это та форма духовного общения, которая соответствует принципам каждой религии. 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Alen\Desktop\съезд\11425086_1137997799548926_6506629242214757567_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9766"/>
            <a:ext cx="9448800" cy="322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609600"/>
            <a:ext cx="4495800" cy="5540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Плодотворность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состоявшегося на Съезде лидеров мировых и традиционных религий диалога позволила сформулировать ряд важнейших принципов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межэтничес-кого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межконфессионального сотрудничества. По замыслу Главы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государства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диалог между лидерами мировых и традиционных религий, построенный на основе доверия и взаимопонимания, откроет широкие перспективы для международного сотрудничества в этой сфере и будет способствовать преодолению таких негативных проявлений нашего времени, как насилие, религиозный экстремизм и терроризм.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Alen\Desktop\съезд\71e3c28d996b2ad7480bfcaaf7fd4a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4724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1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4419600"/>
            <a:ext cx="9372600" cy="22098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600" dirty="0" smtClean="0"/>
              <a:t>«Съезды </a:t>
            </a:r>
            <a:r>
              <a:rPr lang="ru-RU" sz="2600" dirty="0"/>
              <a:t>лидеров мировых и традиционных религий – это востребованная инициатива Казахстана, которая содействует продвижению толерантности, умеренности и взаимопонимания между культурами, традициями и вероисповеданиями. Я призываю Казахстан продолжать эти усилия и уверяю, что ООН, в свою очередь, продолжит деятельность по обеспечению безопасности, достоинства и благополучия всех народов, вне зависимости от национальности, этнической принадлежности, культуры, религии или </a:t>
            </a:r>
            <a:r>
              <a:rPr lang="ru-RU" sz="2600" dirty="0" smtClean="0"/>
              <a:t>вероисповедания». </a:t>
            </a:r>
          </a:p>
          <a:p>
            <a:pPr algn="r">
              <a:buNone/>
            </a:pPr>
            <a:r>
              <a:rPr lang="ru-RU" b="1" dirty="0" smtClean="0"/>
              <a:t>Пан </a:t>
            </a:r>
            <a:r>
              <a:rPr lang="ru-RU" b="1" dirty="0" err="1" smtClean="0"/>
              <a:t>Ги</a:t>
            </a:r>
            <a:r>
              <a:rPr lang="ru-RU" b="1" dirty="0" smtClean="0"/>
              <a:t> </a:t>
            </a:r>
            <a:r>
              <a:rPr lang="ru-RU" b="1" dirty="0" err="1" smtClean="0"/>
              <a:t>Мун</a:t>
            </a:r>
            <a:r>
              <a:rPr lang="ru-RU" b="1" dirty="0" smtClean="0"/>
              <a:t>, Генеральный секретарь ООН</a:t>
            </a:r>
            <a:br>
              <a:rPr lang="ru-RU" b="1" dirty="0" smtClean="0"/>
            </a:br>
            <a:endParaRPr lang="ru-RU" dirty="0"/>
          </a:p>
          <a:p>
            <a:pPr algn="just"/>
            <a:endParaRPr lang="ru-RU" dirty="0"/>
          </a:p>
        </p:txBody>
      </p:sp>
      <p:pic>
        <p:nvPicPr>
          <p:cNvPr id="10242" name="Picture 2" descr="http://today.kz/static/uploads/media/pages/f7/1430370912wpf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76300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423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609600"/>
            <a:ext cx="5867400" cy="59436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400" dirty="0" smtClean="0">
                <a:latin typeface="Arial" pitchFamily="34" charset="0"/>
                <a:cs typeface="Arial" pitchFamily="34" charset="0"/>
              </a:rPr>
              <a:t>       «Выстроенное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по инициативе Президента Республики Казахстан Нурсултана </a:t>
            </a:r>
            <a:r>
              <a:rPr lang="ru-RU" sz="3400" dirty="0" err="1">
                <a:latin typeface="Arial" pitchFamily="34" charset="0"/>
                <a:cs typeface="Arial" pitchFamily="34" charset="0"/>
              </a:rPr>
              <a:t>Абишевича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 Назарбаева здание партнерского диалога мировых религий на казахстанской земле уже более десяти лет тепло принимает верных своим духовным и культурным традициям высоких гостей.</a:t>
            </a:r>
          </a:p>
          <a:p>
            <a:pPr algn="just"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            Современные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глобальные процессы сопровождаются рядом новых вызовов и угроз человечеству. Сегодня мы стремимся объединить усилия политических и религиозных лидеров ради сохранения в жизни людей традиционных нравственных ценностей, обеспечения безопасности, справедливости и мира для тех, кто, побуждаемый к отказу от своей веры и ценностей, подвергается дискриминации и преследованиям. Особую обеспокоенность представляет терроризм, активно использующий религиозную риторику для оправдания своих преступных действий.</a:t>
            </a:r>
          </a:p>
          <a:p>
            <a:pPr algn="just"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	      Всем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нам необходимо совместно искать пути решения существующих проблем. Отрадно свидетельствовать, что одной из площадок для такой работы является Съезд лидеров мировых и традиционных религий в Астане, в рамках которого успешно развивается взаимодействие государственной власти и религиозных деятелей во имя укрепления мира и согласия на нашей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планете».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ru-RU" b="1" dirty="0" smtClean="0"/>
          </a:p>
          <a:p>
            <a:pPr algn="r">
              <a:buNone/>
            </a:pPr>
            <a:r>
              <a:rPr lang="ru-RU" sz="3400" b="1" dirty="0" smtClean="0"/>
              <a:t>Патриарх Московский и всея Руси Кирилл:</a:t>
            </a:r>
            <a:endParaRPr lang="ru-RU" sz="3400" dirty="0"/>
          </a:p>
          <a:p>
            <a:pPr algn="just"/>
            <a:endParaRPr lang="ru-RU" dirty="0"/>
          </a:p>
        </p:txBody>
      </p:sp>
      <p:pic>
        <p:nvPicPr>
          <p:cNvPr id="11266" name="Picture 2" descr="http://static.zakon.kz/img/040458/040458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62200"/>
            <a:ext cx="320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690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1066800"/>
            <a:ext cx="5867400" cy="5605271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«Главным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достижением V Съезда лидеров мировых и традиционных религий является то, что он объединил под одной крышей авторитетных, искренне убежденных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людей –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политиков и духовенство, которые стремятся к достижению глобального мира.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V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Съезд стал лучшей межрелигиозной конференцией из тех, что я когда-либо посещал.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Это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очень важное мероприятие, где религиозные организации заняли надлежащее место в геополитическом мире и расширили свое сотрудничество с международными и религиозными организациями.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впечатлен качеством выступлений, которые были представлены в течение двух дней работы Съезда. Нашел много идей, весьма интересных, которые пригодятся в моей дальнейшей работе. Вся организация Съезда была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идеальной». </a:t>
            </a:r>
          </a:p>
          <a:p>
            <a:pPr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КОРОЛЬ ХАШИМИТСКОГО КОРОЛЕВСТВА ИОРДАНИИ </a:t>
            </a:r>
          </a:p>
          <a:p>
            <a:pPr algn="r">
              <a:buNone/>
            </a:pPr>
            <a:r>
              <a:rPr lang="ru-RU" sz="1400" b="1" dirty="0" smtClean="0"/>
              <a:t>АБДАЛЛА II</a:t>
            </a:r>
            <a:endParaRPr lang="ru-RU" sz="1400" b="1" dirty="0"/>
          </a:p>
        </p:txBody>
      </p:sp>
      <p:pic>
        <p:nvPicPr>
          <p:cNvPr id="12290" name="Picture 2" descr="http://cs5.pikabu.ru/images/previews_comm/2015-02_2/142334595277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31623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69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600200"/>
            <a:ext cx="4343400" cy="5029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Инициатива проведения форумов мировых и традиционных религий в столице республики Казахстан – городе Астане – была выдвинута Президентом РК Н. Назарбаевым.</a:t>
            </a:r>
            <a:r>
              <a:rPr lang="ru-RU" dirty="0">
                <a:latin typeface="Arial" pitchFamily="34" charset="0"/>
                <a:cs typeface="Arial" pitchFamily="34" charset="0"/>
              </a:rPr>
              <a:t> По замыслу Главы государства, диалог между лидерами мировых и традиционных религий, построенный на основе доверия и взаимопонимания, откроет широкие перспективы для международного сотрудничества в этой сфере и будет способствовать преодолению таких проблем, как насилие, экстремизм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терроризм. 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«</a:t>
            </a:r>
            <a:r>
              <a:rPr lang="ru-RU" dirty="0">
                <a:latin typeface="Arial" pitchFamily="34" charset="0"/>
                <a:cs typeface="Arial" pitchFamily="34" charset="0"/>
              </a:rPr>
              <a:t>Сегодня древняя казахская земля удостоена великой чести - она приглашает лидеров и высоких представителей мировых и традиционных религий со всех концов земного шара для проведения диалога между цивилизациями и религиями», - сказал Президент в своем выступлении.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Идея </a:t>
            </a:r>
            <a:r>
              <a:rPr lang="ru-RU" dirty="0" smtClean="0"/>
              <a:t>форумов</a:t>
            </a:r>
            <a:endParaRPr lang="en-US" dirty="0"/>
          </a:p>
        </p:txBody>
      </p:sp>
      <p:pic>
        <p:nvPicPr>
          <p:cNvPr id="6150" name="Picture 6" descr="http://personal.akorda.kz/images/gallery/562d3fbdc22bb8348694a83d4523536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430473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1524000"/>
            <a:ext cx="5257800" cy="5020733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600" dirty="0" smtClean="0"/>
              <a:t>         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600" dirty="0" smtClean="0"/>
              <a:t>      «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Хотел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бы передать особую благодарность своих коллег из Центра по межрелигиозному диалогу Организации по исламской культуре и связям, а также делегации своей страны на Съезде за важный доклад Его Превосходительства Президента Республики Казахстан Нурсултана Назарбаева, где он подтверждает важность сотрудничества и единства среди религиозных мыслителей и политических лидеров в борьбе против экстремизма и насилия, а также усилия принести мир и справедливость во всем мире.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Пусть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Всевышний благословит Вас своей помощью на этом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пути».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endParaRPr lang="ru-RU" sz="1600" b="1" dirty="0" smtClean="0"/>
          </a:p>
          <a:p>
            <a:pPr algn="r">
              <a:buNone/>
            </a:pPr>
            <a:r>
              <a:rPr lang="ru-RU" sz="1600" b="1" dirty="0" smtClean="0"/>
              <a:t>АЛИ МОХАММАД ХЕЛЬМИ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Директор Центра по межрелигиозному диалогу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Исламской Республики Иран</a:t>
            </a:r>
            <a:endParaRPr lang="ru-RU" sz="1600" dirty="0"/>
          </a:p>
        </p:txBody>
      </p:sp>
      <p:pic>
        <p:nvPicPr>
          <p:cNvPr id="13314" name="Picture 2" descr="http://odessa-almaty.com.ua/events.files/XX-Congress/a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492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3400" y="4876800"/>
            <a:ext cx="9029700" cy="1858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«Диалог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религиозных лидеров, который регулярно проходит в Казахстане, ярко свидетельствует, что разнообразие религий есть богатство нашего человеческого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сообщества».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Президент Папского Совета по межрелигиозному диалогу ЖАН-ЛУИ ТОРАН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:</a:t>
            </a:r>
            <a:endParaRPr lang="ru-RU" sz="2200" dirty="0"/>
          </a:p>
        </p:txBody>
      </p:sp>
      <p:pic>
        <p:nvPicPr>
          <p:cNvPr id="14338" name="Picture 2" descr="http://odessa-almaty.com.ua/events.files/XX-Congress/jean-lou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6095999" cy="381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398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381000"/>
            <a:ext cx="5334000" cy="6239933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«Сегодня уже все четко осознают, что только благодаря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межцивилизационному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межконфессиональному согласию и солидарному вкладу политиков и духовенства в этот процесс возможно сохранить общественное согласие в государствах, создать предпосылки для укрепления безопасности и мира во всем мире.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И мы должны всегда помнить, что сила, слава и авторитет народа – во взаимопонимании и единстве, согласии и терпении, уважении и добрососедстве. </a:t>
            </a:r>
          </a:p>
          <a:p>
            <a:pPr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С особенным вниманием выслушал выступление Главы нашего государства Нурсултана Назарбаева.</a:t>
            </a:r>
          </a:p>
          <a:p>
            <a:pPr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Впечатляюще прошло пленарное заседание Съезда «Диалог религиозных лидеров и политических деятелей во имя мира и развития».  На мой взгляд, очень важно, что рядом с религиозными лидерами за круглым столом присутствовали политические деятели». </a:t>
            </a:r>
          </a:p>
          <a:p>
            <a:pPr algn="just"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Главный имам 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центральной мечети «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Нyр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Астана» г.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АстаныОТПЕНОВ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НАУРЫЗБАЙ ТАГАНУЛЫ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odessa-almaty.com.ua/events.files/XX-Congress/otpen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3730625" cy="404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923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2133600"/>
            <a:ext cx="5803834" cy="4419599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       «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Съезд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религиозных лидеров позволяет донести до людей ясный призыв, что человека нельзя лишать жизни, даже во имя идеи. Ибо жизнь человеку дана Творцом и лишь Он вправе распорядиться ею. Любой, кто заявляет, что во имя религии можно уничтожать человеческие жизни, идет против Бога.</a:t>
            </a:r>
          </a:p>
          <a:p>
            <a:pPr algn="just">
              <a:buNone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            Все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состоявшиеся Съезды лидеров мировых и традиционных религий в той или иной мере касались вопросов безопасности. Сама цель их проведения – дать религиозным лидерам всего мира возможность быть услышанными миллионами граждан разных стран, и более спокойных, и ежедневно страдающих от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терроризма». </a:t>
            </a:r>
          </a:p>
          <a:p>
            <a:pPr algn="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100" b="1" dirty="0" smtClean="0"/>
              <a:t>Главный раввин Казахстана </a:t>
            </a:r>
            <a:r>
              <a:rPr lang="ru-RU" b="1" dirty="0" smtClean="0"/>
              <a:t>ЕШАЯ КОГЕН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:</a:t>
            </a:r>
            <a:endParaRPr lang="ru-RU" sz="2000" dirty="0"/>
          </a:p>
        </p:txBody>
      </p:sp>
      <p:pic>
        <p:nvPicPr>
          <p:cNvPr id="17410" name="Picture 2" descr="http://odessa-almaty.com.ua/events.files/XX-Congress/koh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1"/>
            <a:ext cx="337826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154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533400"/>
            <a:ext cx="4953000" cy="6096000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«Съезд лидеров мировых и традиционных религий – это эффективная диалоговая межрелигиозная платформа, которая за 12 лет снискала непреложный авторитет в международном сообществе.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V Съезд духовных лидеров еще раз четко обозначил ключевые позиции: системно и последовательно выявлять тренды, вызовы и угрозы современного глобального мира, вырабатывать адекватные механизмы мировоззренческого противодействия этим тенденциям с одной лишь главной целью – обеспечить духовное согласие в обществах и государствах, культивировать и оберегать духовные традиции, гуманистические ценности, присущие всему прогрессивному человечеству.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Навсегда в истории и в памяти участников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Астанинского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межрелигиозного саммита останутся оживленные дискуссии, возникавшие в ходе работы панельных сессий Съезда». </a:t>
            </a:r>
          </a:p>
          <a:p>
            <a:pPr algn="r">
              <a:buNone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МУРАТБЕКОВ ЕРТАС БАЙТАСОВИЧ,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директор Международного центра культур и религий Комитета по делам религий МКС РК,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к.ю.н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5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://odessa-almaty.com.ua/events.files/XX-Congress/ert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4343399" cy="283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756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800" y="381000"/>
            <a:ext cx="5105400" cy="6095999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</a:t>
            </a:r>
          </a:p>
          <a:p>
            <a:pPr marL="0">
              <a:spcBef>
                <a:spcPts val="0"/>
              </a:spcBef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«Казахстан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по инициативе Президента Нурсултана Назарбаева, первым в истории современности занялся продвижением межрелигиозного 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межцивилизационного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диалога, взял на себя ответственность и на деле начал заниматься продвижением диалога между лидерами различных мировых и традиционных религий и конфессий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С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каждым годом расширяется география. Если на первом Съезде присутствовало 13 делегаций, то на последнем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пятом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съезде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более 80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делегаций из 42 стран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мира.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smtClean="0">
                <a:latin typeface="Arial" pitchFamily="34" charset="0"/>
                <a:cs typeface="Arial" pitchFamily="34" charset="0"/>
              </a:rPr>
              <a:t>           Успешное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проведение в Астане Съездов лидеров мировых и традиционных религий показало не только правильность политического курса страны, но и стало свидетельством эффективности уникальной казахстанской модели межконфессионального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сотрудничества». </a:t>
            </a: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ЗЕЙНУЛЛИН МУРАТБЕК БЕГАЙДАРОВИЧ </a:t>
            </a:r>
          </a:p>
          <a:p>
            <a:pPr algn="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Руководитель Управления по делам религий </a:t>
            </a:r>
          </a:p>
          <a:p>
            <a:pPr algn="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Северо-Казахстанской области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blogs.sko.kz/udr-ru/files/2014/02/zeynull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4114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7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533400"/>
            <a:ext cx="4419600" cy="6156196"/>
          </a:xfrm>
        </p:spPr>
        <p:txBody>
          <a:bodyPr>
            <a:no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sz="165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5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«В </a:t>
            </a:r>
            <a:r>
              <a:rPr lang="ru-RU" sz="165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международном сообществе уже получила признание наша последовательная политика, </a:t>
            </a:r>
            <a:r>
              <a:rPr lang="ru-RU" sz="165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направленная </a:t>
            </a:r>
            <a:r>
              <a:rPr lang="ru-RU" sz="165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 обеспечение толерантности, межконфессионального и </a:t>
            </a:r>
            <a:r>
              <a:rPr lang="ru-RU" sz="165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межкультурного </a:t>
            </a:r>
            <a:r>
              <a:rPr lang="ru-RU" sz="165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согласия представителей всех национальностей, проживающих в нашей стране и представляющих единый народ Казахстана. </a:t>
            </a:r>
            <a:endParaRPr lang="ru-RU" sz="1650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165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	Народ</a:t>
            </a:r>
            <a:r>
              <a:rPr lang="ru-RU" sz="165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который активно </a:t>
            </a:r>
            <a:r>
              <a:rPr lang="ru-RU" sz="165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строит современное </a:t>
            </a:r>
            <a:r>
              <a:rPr lang="ru-RU" sz="165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 конкурентоспособное светское </a:t>
            </a:r>
            <a:r>
              <a:rPr lang="ru-RU" sz="1650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государ-сво</a:t>
            </a:r>
            <a:r>
              <a:rPr lang="ru-RU" sz="165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 Именно </a:t>
            </a:r>
            <a:r>
              <a:rPr lang="ru-RU" sz="165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поэтому я хочу еще раз подтвердить готовность Казахстана выполнять функции одного из центров межкультурного и </a:t>
            </a:r>
            <a:r>
              <a:rPr lang="ru-RU" sz="165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межконфессионального </a:t>
            </a:r>
            <a:r>
              <a:rPr lang="ru-RU" sz="165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диалога на международном уровне, тем более что мы уже располагаем подобным </a:t>
            </a:r>
            <a:r>
              <a:rPr lang="ru-RU" sz="165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опытом».</a:t>
            </a:r>
          </a:p>
          <a:p>
            <a:pPr indent="0">
              <a:spcAft>
                <a:spcPts val="0"/>
              </a:spcAft>
              <a:buNone/>
            </a:pPr>
            <a:endParaRPr lang="ru-RU" sz="1650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indent="0" algn="r">
              <a:spcAft>
                <a:spcPts val="0"/>
              </a:spcAft>
              <a:buNone/>
            </a:pPr>
            <a:r>
              <a:rPr lang="ru-RU" sz="165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Н. Назарбаев</a:t>
            </a:r>
          </a:p>
        </p:txBody>
      </p:sp>
      <p:pic>
        <p:nvPicPr>
          <p:cNvPr id="5126" name="Picture 6" descr="http://bnews.kz/storage/f1/f163a7b666d464df97d196a0bdfaf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591056"/>
            <a:ext cx="5105400" cy="416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34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81600" y="2286000"/>
            <a:ext cx="4572000" cy="380243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38100"/>
            <a:ext cx="8915400" cy="125272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Мы – народ Казахстана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219200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Казахстан – наш общий дом. Тысячелетиями здесь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жили и работали представители разных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этносов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У нас сложились надежные культурные и </a:t>
            </a:r>
            <a:r>
              <a:rPr lang="ru-RU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поликонфессиональные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связи, которые оказывают благотворное влияние на дальнейшее развитие республики и благосостояние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народа.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Такие общечеловеческие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ценности, как толерантность, миролюбие, взаимоуважение, справедливость, духовное согласие, никогда не были чужды казахстанскому народу. Более того, они стали в нашем государстве преимуществом и ценностью. Сегодня в Казахстане в мире и согласии проживают представители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18 </a:t>
            </a:r>
            <a:r>
              <a:rPr lang="ru-RU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конфессий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Позитивный опыт мирного существования различных культур и религий находит широкую поддержку за пределами республики, став ярким и убедительным примером для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других стран.</a:t>
            </a:r>
            <a:endParaRPr lang="ru-RU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7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Астана – центр межконфессионального диалога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panoramanews.ru/wp-content/uploads/2011/06/Asta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5715000" cy="473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1000" y="1905000"/>
            <a:ext cx="3352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Астана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буквально в переводе с казахского означает «столица», но сегодня она не только главный город Казахстана, но и в определенном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смысле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центр мира по диалогу между политическими деятелями и религиозными лидерами, представляющими основные мировые религии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Астанинский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межрелигиозный саммит – это признак нашего коллективного желания быть вместе на пути братства, согласия и мира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b="0" i="0" dirty="0"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45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00200"/>
            <a:ext cx="4922660" cy="47243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Идея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создания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Дворца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ира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согласия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принадлежит Президенту РК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Н.А.Назарбаеву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 была представлена им на первом Съезде мировых и традиционно-национальных религий. Пирамида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олицетворяет веротерпимость.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Четыре грани дворца, равномерно обращенные к четырем сторонам света,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— символ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открытости и </a:t>
            </a:r>
            <a:r>
              <a:rPr lang="kk-KZ" sz="1800" dirty="0">
                <a:latin typeface="Arial" pitchFamily="34" charset="0"/>
                <a:cs typeface="Arial" pitchFamily="34" charset="0"/>
              </a:rPr>
              <a:t>единения представителей различных религий во имя мирной и достойной жизни людей всего </a:t>
            </a:r>
            <a:r>
              <a:rPr lang="kk-KZ" sz="1800" dirty="0" smtClean="0">
                <a:latin typeface="Arial" pitchFamily="34" charset="0"/>
                <a:cs typeface="Arial" pitchFamily="34" charset="0"/>
              </a:rPr>
              <a:t>земного шара.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kk-KZ" sz="18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Дворец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мира и согласия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создан архитектором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сэром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Норманом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Фостером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Астане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специально для проведения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Конгресса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лидеров мировых и традиционных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религий.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Дворец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мира </a:t>
            </a:r>
            <a:r>
              <a:rPr lang="ru-RU" dirty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согласия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http://e-history.kz/media/upload/54/2013/10/17/e64633653676da250a7cd190deacb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10" y="1676400"/>
            <a:ext cx="4513924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52600"/>
            <a:ext cx="44196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I 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Съезд лидеров мировых и традиционных религий состоялся 23-24 сентября 2003 года в Астане. Открыл съезд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Президент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Республики Казахстан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Н.А.Назарбаев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Идею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Съезда поддержали такие влиятельные политики мира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как: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Аннан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Дж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Буш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Тэтчер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Цзянь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Цземинь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Н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Манделла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Ж.д'Эстен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другие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В работе съезда приняли участие наиболее авторитетные представители ислама, христианства, иудаизма, синтоизма, индуизма, буддизма и других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конфессий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из 13 стран Европы, Азии, Африки и Ближнего Востока.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I Съезд лидеров мировых и традиционных религий</a:t>
            </a:r>
            <a:endParaRPr lang="en-US" dirty="0"/>
          </a:p>
        </p:txBody>
      </p:sp>
      <p:pic>
        <p:nvPicPr>
          <p:cNvPr id="3074" name="Picture 2" descr="2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4613562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66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800" y="1828800"/>
            <a:ext cx="441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22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kk-KZ" sz="1900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kk-KZ" sz="1900" dirty="0">
                <a:latin typeface="Arial" pitchFamily="34" charset="0"/>
                <a:cs typeface="Arial" pitchFamily="34" charset="0"/>
              </a:rPr>
              <a:t>итогам форума была принята Декларация, в которой духовные лидеры заявили о совместных действиях по обеспечению мира и прогресса для человечества и сохранению стабильности в обществах, как основы гармоничного мира в будущем. </a:t>
            </a:r>
            <a:endParaRPr lang="kk-KZ" sz="1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kk-KZ" sz="1900" dirty="0" smtClean="0">
                <a:latin typeface="Arial" pitchFamily="34" charset="0"/>
                <a:cs typeface="Arial" pitchFamily="34" charset="0"/>
              </a:rPr>
              <a:t>        Успех </a:t>
            </a:r>
            <a:r>
              <a:rPr lang="kk-KZ" sz="1900" dirty="0">
                <a:latin typeface="Arial" pitchFamily="34" charset="0"/>
                <a:cs typeface="Arial" pitchFamily="34" charset="0"/>
              </a:rPr>
              <a:t>мероприятия был закреплен в </a:t>
            </a:r>
            <a:r>
              <a:rPr lang="kk-KZ" sz="1900" dirty="0" smtClean="0">
                <a:latin typeface="Arial" pitchFamily="34" charset="0"/>
                <a:cs typeface="Arial" pitchFamily="34" charset="0"/>
              </a:rPr>
              <a:t>решении </a:t>
            </a:r>
            <a:r>
              <a:rPr lang="kk-KZ" sz="1900" dirty="0">
                <a:latin typeface="Arial" pitchFamily="34" charset="0"/>
                <a:cs typeface="Arial" pitchFamily="34" charset="0"/>
              </a:rPr>
              <a:t>I </a:t>
            </a:r>
            <a:r>
              <a:rPr lang="kk-KZ" sz="1900" dirty="0" smtClean="0">
                <a:latin typeface="Arial" pitchFamily="34" charset="0"/>
                <a:cs typeface="Arial" pitchFamily="34" charset="0"/>
              </a:rPr>
              <a:t>Съезда: </a:t>
            </a:r>
            <a:r>
              <a:rPr lang="kk-KZ" sz="1900" dirty="0">
                <a:latin typeface="Arial" pitchFamily="34" charset="0"/>
                <a:cs typeface="Arial" pitchFamily="34" charset="0"/>
              </a:rPr>
              <a:t>проводить межрелигиозный форум на регулярной основе – не реже одного раза в три </a:t>
            </a:r>
            <a:r>
              <a:rPr lang="kk-KZ" sz="1900" dirty="0" smtClean="0">
                <a:latin typeface="Arial" pitchFamily="34" charset="0"/>
                <a:cs typeface="Arial" pitchFamily="34" charset="0"/>
              </a:rPr>
              <a:t>года.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мнениями</a:t>
            </a:r>
            <a:endParaRPr lang="ru-RU" dirty="0"/>
          </a:p>
        </p:txBody>
      </p:sp>
      <p:pic>
        <p:nvPicPr>
          <p:cNvPr id="2052" name="Picture 4" descr="1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981200"/>
            <a:ext cx="471480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70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3962400"/>
            <a:ext cx="9067800" cy="2667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   II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Съезд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состоялся 12-13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сентября 2006 года в Астане в новом, специально построенном к его проведению Дворце мира и согласия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Форум прошел под общей тематикой «Религия, общество и международная безопасность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». </a:t>
            </a:r>
          </a:p>
          <a:p>
            <a:pPr marL="0" indent="0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   В нем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приняли участие уже 29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делегаций.</a:t>
            </a:r>
          </a:p>
          <a:p>
            <a:pPr marL="0" indent="0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     По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итогам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II Съезда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его участники приняли совместную Декларацию, призывающую представителей всех религий и этнических групп к недопущению конфликтов на основе культурных и религиозных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различий. </a:t>
            </a: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8771"/>
            <a:ext cx="8915400" cy="125272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>II Съезд лидеров мировых и традиционных религий 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Alen\Desktop\съезд\1308657628_sez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7" r="-1850" b="9467"/>
          <a:stretch/>
        </p:blipFill>
        <p:spPr bwMode="auto">
          <a:xfrm>
            <a:off x="1066800" y="1420654"/>
            <a:ext cx="7772400" cy="238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84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5095</TotalTime>
  <Words>1904</Words>
  <Application>Microsoft Office PowerPoint</Application>
  <PresentationFormat>Лист A4 (210x297 мм)</PresentationFormat>
  <Paragraphs>101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СЪЕЗД ЛИДЕРОВ МИРОВЫХ  И ТРАДИЦИОННЫХ РЕЛИГИЙ</vt:lpstr>
      <vt:lpstr>Идея форумов</vt:lpstr>
      <vt:lpstr>Презентация PowerPoint</vt:lpstr>
      <vt:lpstr>Мы – народ Казахстана</vt:lpstr>
      <vt:lpstr>Астана – центр межконфессионального диалога</vt:lpstr>
      <vt:lpstr>Дворец мира и согласия</vt:lpstr>
      <vt:lpstr>I Съезд лидеров мировых и традиционных религий</vt:lpstr>
      <vt:lpstr>Обмен мнениями</vt:lpstr>
      <vt:lpstr>II Съезд лидеров мировых и традиционных религий </vt:lpstr>
      <vt:lpstr>III Съезд лидеров мировых  и традиционных религий</vt:lpstr>
      <vt:lpstr>IV Съезд лидеров мировых и традиционных религий</vt:lpstr>
      <vt:lpstr>V Съезд лидеров мировых  и традиционных религий</vt:lpstr>
      <vt:lpstr>  Повестка VI съезда лидеров мировых  и традиционных религий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:</vt:lpstr>
      <vt:lpstr>Презентация PowerPoint</vt:lpstr>
      <vt:lpstr>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Alen</dc:creator>
  <cp:lastModifiedBy>Шакибаева Алма Балгатовна</cp:lastModifiedBy>
  <cp:revision>98</cp:revision>
  <dcterms:created xsi:type="dcterms:W3CDTF">2016-07-04T21:05:28Z</dcterms:created>
  <dcterms:modified xsi:type="dcterms:W3CDTF">2016-09-08T06:27:45Z</dcterms:modified>
</cp:coreProperties>
</file>