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27"/>
  </p:notesMasterIdLst>
  <p:handoutMasterIdLst>
    <p:handoutMasterId r:id="rId28"/>
  </p:handoutMasterIdLst>
  <p:sldIdLst>
    <p:sldId id="305" r:id="rId3"/>
    <p:sldId id="257" r:id="rId4"/>
    <p:sldId id="269" r:id="rId5"/>
    <p:sldId id="267" r:id="rId6"/>
    <p:sldId id="308" r:id="rId7"/>
    <p:sldId id="321" r:id="rId8"/>
    <p:sldId id="322" r:id="rId9"/>
    <p:sldId id="306" r:id="rId10"/>
    <p:sldId id="260" r:id="rId11"/>
    <p:sldId id="272" r:id="rId12"/>
    <p:sldId id="290" r:id="rId13"/>
    <p:sldId id="292" r:id="rId14"/>
    <p:sldId id="303" r:id="rId15"/>
    <p:sldId id="298" r:id="rId16"/>
    <p:sldId id="317" r:id="rId17"/>
    <p:sldId id="318" r:id="rId18"/>
    <p:sldId id="319" r:id="rId19"/>
    <p:sldId id="320" r:id="rId20"/>
    <p:sldId id="309" r:id="rId21"/>
    <p:sldId id="312" r:id="rId22"/>
    <p:sldId id="313" r:id="rId23"/>
    <p:sldId id="324" r:id="rId24"/>
    <p:sldId id="325" r:id="rId25"/>
    <p:sldId id="323" r:id="rId26"/>
  </p:sldIdLst>
  <p:sldSz cx="9144000" cy="6858000" type="screen4x3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FD0F851-EC5A-4D38-B0AD-8093EC10F338}" styleName="Светлый стиль 1 -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BDBED569-4797-4DF1-A0F4-6AAB3CD982D8}" styleName="Светлый стиль 3 -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3287" autoAdjust="0"/>
    <p:restoredTop sz="94660"/>
  </p:normalViewPr>
  <p:slideViewPr>
    <p:cSldViewPr>
      <p:cViewPr>
        <p:scale>
          <a:sx n="81" d="100"/>
          <a:sy n="81" d="100"/>
        </p:scale>
        <p:origin x="-1758" y="-2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image" Target="../media/image4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1.jpeg"/><Relationship Id="rId2" Type="http://schemas.openxmlformats.org/officeDocument/2006/relationships/image" Target="../media/image51.jpeg"/><Relationship Id="rId1" Type="http://schemas.openxmlformats.org/officeDocument/2006/relationships/image" Target="../media/image41.jpeg"/><Relationship Id="rId5" Type="http://schemas.openxmlformats.org/officeDocument/2006/relationships/image" Target="../media/image81.jpeg"/><Relationship Id="rId4" Type="http://schemas.openxmlformats.org/officeDocument/2006/relationships/image" Target="../media/image71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B76D9A9-81EF-4115-817C-F8223AA1790C}" type="doc">
      <dgm:prSet loTypeId="urn:microsoft.com/office/officeart/2005/8/layout/hList7#1" loCatId="list" qsTypeId="urn:microsoft.com/office/officeart/2005/8/quickstyle/simple1" qsCatId="simple" csTypeId="urn:microsoft.com/office/officeart/2005/8/colors/colorful2" csCatId="colorful" phldr="1"/>
      <dgm:spPr/>
    </dgm:pt>
    <dgm:pt modelId="{95C4AC12-32B1-4D31-BFB2-344471A5F74F}">
      <dgm:prSet phldrT="[Текст]" custT="1"/>
      <dgm:spPr/>
      <dgm:t>
        <a:bodyPr/>
        <a:lstStyle/>
        <a:p>
          <a:r>
            <a:rPr lang="ru-RU" sz="1200" b="1" dirty="0" smtClean="0">
              <a:latin typeface="Arial" pitchFamily="34" charset="0"/>
              <a:cs typeface="Arial" pitchFamily="34" charset="0"/>
            </a:rPr>
            <a:t>Дошкольное воспитание и обучение</a:t>
          </a:r>
          <a:endParaRPr lang="ru-RU" sz="1200" b="1" dirty="0">
            <a:latin typeface="Arial" pitchFamily="34" charset="0"/>
            <a:cs typeface="Arial" pitchFamily="34" charset="0"/>
          </a:endParaRPr>
        </a:p>
      </dgm:t>
    </dgm:pt>
    <dgm:pt modelId="{E39E3573-8998-485E-8120-3477EC94CC18}" type="parTrans" cxnId="{EC15B4A4-0F44-4C48-B6FE-8FCB5269D021}">
      <dgm:prSet/>
      <dgm:spPr/>
      <dgm:t>
        <a:bodyPr/>
        <a:lstStyle/>
        <a:p>
          <a:endParaRPr lang="ru-RU" sz="1200" b="1">
            <a:latin typeface="Arial" pitchFamily="34" charset="0"/>
            <a:cs typeface="Arial" pitchFamily="34" charset="0"/>
          </a:endParaRPr>
        </a:p>
      </dgm:t>
    </dgm:pt>
    <dgm:pt modelId="{8D1DA0B8-85FD-42B8-8662-840CF42A68E0}" type="sibTrans" cxnId="{EC15B4A4-0F44-4C48-B6FE-8FCB5269D021}">
      <dgm:prSet/>
      <dgm:spPr/>
      <dgm:t>
        <a:bodyPr/>
        <a:lstStyle/>
        <a:p>
          <a:endParaRPr lang="ru-RU" sz="1200" b="1">
            <a:latin typeface="Arial" pitchFamily="34" charset="0"/>
            <a:cs typeface="Arial" pitchFamily="34" charset="0"/>
          </a:endParaRPr>
        </a:p>
      </dgm:t>
    </dgm:pt>
    <dgm:pt modelId="{37424DC9-F353-4956-81AF-A138E449DE04}">
      <dgm:prSet phldrT="[Текст]" custT="1"/>
      <dgm:spPr/>
      <dgm:t>
        <a:bodyPr/>
        <a:lstStyle/>
        <a:p>
          <a:r>
            <a:rPr lang="ru-RU" sz="1200" b="1" dirty="0" smtClean="0">
              <a:latin typeface="Arial" pitchFamily="34" charset="0"/>
              <a:cs typeface="Arial" pitchFamily="34" charset="0"/>
            </a:rPr>
            <a:t>Начальное образование</a:t>
          </a:r>
          <a:endParaRPr lang="ru-RU" sz="1200" b="1" dirty="0">
            <a:latin typeface="Arial" pitchFamily="34" charset="0"/>
            <a:cs typeface="Arial" pitchFamily="34" charset="0"/>
          </a:endParaRPr>
        </a:p>
      </dgm:t>
    </dgm:pt>
    <dgm:pt modelId="{648C730B-2D7E-4F4E-9F9D-1BA2FB682C71}" type="parTrans" cxnId="{6F4BB0EF-9D56-4116-9BB3-462388CAFD3B}">
      <dgm:prSet/>
      <dgm:spPr/>
      <dgm:t>
        <a:bodyPr/>
        <a:lstStyle/>
        <a:p>
          <a:endParaRPr lang="ru-RU" sz="1200" b="1">
            <a:latin typeface="Arial" pitchFamily="34" charset="0"/>
            <a:cs typeface="Arial" pitchFamily="34" charset="0"/>
          </a:endParaRPr>
        </a:p>
      </dgm:t>
    </dgm:pt>
    <dgm:pt modelId="{68E11996-333F-4FA4-B017-046B6E94C3FE}" type="sibTrans" cxnId="{6F4BB0EF-9D56-4116-9BB3-462388CAFD3B}">
      <dgm:prSet/>
      <dgm:spPr/>
      <dgm:t>
        <a:bodyPr/>
        <a:lstStyle/>
        <a:p>
          <a:endParaRPr lang="ru-RU" sz="1200" b="1">
            <a:latin typeface="Arial" pitchFamily="34" charset="0"/>
            <a:cs typeface="Arial" pitchFamily="34" charset="0"/>
          </a:endParaRPr>
        </a:p>
      </dgm:t>
    </dgm:pt>
    <dgm:pt modelId="{B0620C15-7286-453A-A6E7-7974839E9AF4}">
      <dgm:prSet phldrT="[Текст]" custT="1"/>
      <dgm:spPr/>
      <dgm:t>
        <a:bodyPr/>
        <a:lstStyle/>
        <a:p>
          <a:r>
            <a:rPr lang="ru-RU" sz="1200" b="1" dirty="0" smtClean="0">
              <a:latin typeface="Arial" pitchFamily="34" charset="0"/>
              <a:cs typeface="Arial" pitchFamily="34" charset="0"/>
            </a:rPr>
            <a:t>Основное среднее образование</a:t>
          </a:r>
          <a:endParaRPr lang="ru-RU" sz="1200" b="1" dirty="0">
            <a:latin typeface="Arial" pitchFamily="34" charset="0"/>
            <a:cs typeface="Arial" pitchFamily="34" charset="0"/>
          </a:endParaRPr>
        </a:p>
      </dgm:t>
    </dgm:pt>
    <dgm:pt modelId="{17244B63-A4E5-4435-AEB7-787449A1AC92}" type="parTrans" cxnId="{002E5487-87D2-43C5-ABD5-9CF59830CC3B}">
      <dgm:prSet/>
      <dgm:spPr/>
      <dgm:t>
        <a:bodyPr/>
        <a:lstStyle/>
        <a:p>
          <a:endParaRPr lang="ru-RU" sz="1200" b="1">
            <a:latin typeface="Arial" pitchFamily="34" charset="0"/>
            <a:cs typeface="Arial" pitchFamily="34" charset="0"/>
          </a:endParaRPr>
        </a:p>
      </dgm:t>
    </dgm:pt>
    <dgm:pt modelId="{C4061806-1117-45D8-B9F5-8FD2C8FA4B9E}" type="sibTrans" cxnId="{002E5487-87D2-43C5-ABD5-9CF59830CC3B}">
      <dgm:prSet/>
      <dgm:spPr/>
      <dgm:t>
        <a:bodyPr/>
        <a:lstStyle/>
        <a:p>
          <a:endParaRPr lang="ru-RU" sz="1200" b="1">
            <a:latin typeface="Arial" pitchFamily="34" charset="0"/>
            <a:cs typeface="Arial" pitchFamily="34" charset="0"/>
          </a:endParaRPr>
        </a:p>
      </dgm:t>
    </dgm:pt>
    <dgm:pt modelId="{12FE4476-F08D-4B3E-B6B1-8A0770C21376}">
      <dgm:prSet custT="1"/>
      <dgm:spPr/>
      <dgm:t>
        <a:bodyPr/>
        <a:lstStyle/>
        <a:p>
          <a:r>
            <a:rPr lang="ru-RU" sz="1200" b="1" dirty="0" smtClean="0">
              <a:latin typeface="Arial" pitchFamily="34" charset="0"/>
              <a:cs typeface="Arial" pitchFamily="34" charset="0"/>
            </a:rPr>
            <a:t>Физическая культура и спорт</a:t>
          </a:r>
          <a:endParaRPr lang="ru-RU" sz="1200" b="1" dirty="0">
            <a:latin typeface="Arial" pitchFamily="34" charset="0"/>
            <a:cs typeface="Arial" pitchFamily="34" charset="0"/>
          </a:endParaRPr>
        </a:p>
      </dgm:t>
    </dgm:pt>
    <dgm:pt modelId="{13700F84-92B8-444A-8D86-09CF16662CAD}" type="parTrans" cxnId="{0B7BEA35-D852-4A2D-BAB0-F4D87180967D}">
      <dgm:prSet/>
      <dgm:spPr/>
      <dgm:t>
        <a:bodyPr/>
        <a:lstStyle/>
        <a:p>
          <a:endParaRPr lang="ru-RU" sz="1200" b="1">
            <a:latin typeface="Arial" pitchFamily="34" charset="0"/>
            <a:cs typeface="Arial" pitchFamily="34" charset="0"/>
          </a:endParaRPr>
        </a:p>
      </dgm:t>
    </dgm:pt>
    <dgm:pt modelId="{87EC2952-FAE6-4185-8B68-A4373E1BC3D0}" type="sibTrans" cxnId="{0B7BEA35-D852-4A2D-BAB0-F4D87180967D}">
      <dgm:prSet/>
      <dgm:spPr/>
      <dgm:t>
        <a:bodyPr/>
        <a:lstStyle/>
        <a:p>
          <a:endParaRPr lang="ru-RU" sz="1200" b="1">
            <a:latin typeface="Arial" pitchFamily="34" charset="0"/>
            <a:cs typeface="Arial" pitchFamily="34" charset="0"/>
          </a:endParaRPr>
        </a:p>
      </dgm:t>
    </dgm:pt>
    <dgm:pt modelId="{4E608D16-36D8-4CAD-A862-F60079DC11D4}">
      <dgm:prSet custT="1"/>
      <dgm:spPr/>
      <dgm:t>
        <a:bodyPr/>
        <a:lstStyle/>
        <a:p>
          <a:r>
            <a:rPr lang="ru-RU" sz="1200" b="1" dirty="0" err="1" smtClean="0">
              <a:latin typeface="Arial" pitchFamily="34" charset="0"/>
              <a:cs typeface="Arial" pitchFamily="34" charset="0"/>
            </a:rPr>
            <a:t>Профессио</a:t>
          </a:r>
          <a:r>
            <a:rPr lang="ru-RU" sz="1200" b="1" dirty="0" smtClean="0">
              <a:latin typeface="Arial" pitchFamily="34" charset="0"/>
              <a:cs typeface="Arial" pitchFamily="34" charset="0"/>
            </a:rPr>
            <a:t>  </a:t>
          </a:r>
          <a:r>
            <a:rPr lang="ru-RU" sz="1200" b="1" dirty="0" err="1" smtClean="0">
              <a:latin typeface="Arial" pitchFamily="34" charset="0"/>
              <a:cs typeface="Arial" pitchFamily="34" charset="0"/>
            </a:rPr>
            <a:t>нальное</a:t>
          </a:r>
          <a:r>
            <a:rPr lang="ru-RU" sz="1200" b="1" dirty="0" smtClean="0">
              <a:latin typeface="Arial" pitchFamily="34" charset="0"/>
              <a:cs typeface="Arial" pitchFamily="34" charset="0"/>
            </a:rPr>
            <a:t> обучение     (по отраслям)</a:t>
          </a:r>
          <a:endParaRPr lang="ru-RU" sz="1200" b="1" dirty="0">
            <a:latin typeface="Arial" pitchFamily="34" charset="0"/>
            <a:cs typeface="Arial" pitchFamily="34" charset="0"/>
          </a:endParaRPr>
        </a:p>
      </dgm:t>
    </dgm:pt>
    <dgm:pt modelId="{380E7578-1459-4993-AEE0-27266E14F940}" type="parTrans" cxnId="{8FFF183C-27AA-4392-A661-E59BA149E2BE}">
      <dgm:prSet/>
      <dgm:spPr/>
      <dgm:t>
        <a:bodyPr/>
        <a:lstStyle/>
        <a:p>
          <a:endParaRPr lang="ru-RU" sz="1200" b="1">
            <a:latin typeface="Arial" pitchFamily="34" charset="0"/>
            <a:cs typeface="Arial" pitchFamily="34" charset="0"/>
          </a:endParaRPr>
        </a:p>
      </dgm:t>
    </dgm:pt>
    <dgm:pt modelId="{1BA4F357-F755-4D06-9DC3-FDEBC1BB6E4E}" type="sibTrans" cxnId="{8FFF183C-27AA-4392-A661-E59BA149E2BE}">
      <dgm:prSet/>
      <dgm:spPr/>
      <dgm:t>
        <a:bodyPr/>
        <a:lstStyle/>
        <a:p>
          <a:endParaRPr lang="ru-RU" sz="1200" b="1">
            <a:latin typeface="Arial" pitchFamily="34" charset="0"/>
            <a:cs typeface="Arial" pitchFamily="34" charset="0"/>
          </a:endParaRPr>
        </a:p>
      </dgm:t>
    </dgm:pt>
    <dgm:pt modelId="{85E2D95A-514F-464C-9E22-7B28ABD2D3B7}" type="pres">
      <dgm:prSet presAssocID="{FB76D9A9-81EF-4115-817C-F8223AA1790C}" presName="Name0" presStyleCnt="0">
        <dgm:presLayoutVars>
          <dgm:dir/>
          <dgm:resizeHandles val="exact"/>
        </dgm:presLayoutVars>
      </dgm:prSet>
      <dgm:spPr/>
    </dgm:pt>
    <dgm:pt modelId="{7A5C6F87-B57E-4AEF-B2D3-0638256F1F9E}" type="pres">
      <dgm:prSet presAssocID="{FB76D9A9-81EF-4115-817C-F8223AA1790C}" presName="fgShape" presStyleLbl="fgShp" presStyleIdx="0" presStyleCnt="1" custScaleY="191415" custLinFactNeighborX="165" custLinFactNeighborY="-24216"/>
      <dgm:spPr/>
    </dgm:pt>
    <dgm:pt modelId="{16952B8D-B630-40BC-B434-DADD4DDFA887}" type="pres">
      <dgm:prSet presAssocID="{FB76D9A9-81EF-4115-817C-F8223AA1790C}" presName="linComp" presStyleCnt="0"/>
      <dgm:spPr/>
    </dgm:pt>
    <dgm:pt modelId="{C1CD319F-16F5-422F-B3FB-CA1F4CA66987}" type="pres">
      <dgm:prSet presAssocID="{95C4AC12-32B1-4D31-BFB2-344471A5F74F}" presName="compNode" presStyleCnt="0"/>
      <dgm:spPr/>
    </dgm:pt>
    <dgm:pt modelId="{6B2D997F-A182-4CE8-8C53-002CE55340B4}" type="pres">
      <dgm:prSet presAssocID="{95C4AC12-32B1-4D31-BFB2-344471A5F74F}" presName="bkgdShape" presStyleLbl="node1" presStyleIdx="0" presStyleCnt="5"/>
      <dgm:spPr/>
      <dgm:t>
        <a:bodyPr/>
        <a:lstStyle/>
        <a:p>
          <a:endParaRPr lang="ru-RU"/>
        </a:p>
      </dgm:t>
    </dgm:pt>
    <dgm:pt modelId="{8BC5525F-9C69-4E74-A1E3-68F7F9C3F5DF}" type="pres">
      <dgm:prSet presAssocID="{95C4AC12-32B1-4D31-BFB2-344471A5F74F}" presName="nodeTx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F2FDAF0-5564-4E4A-8C46-F75EF62C5AD3}" type="pres">
      <dgm:prSet presAssocID="{95C4AC12-32B1-4D31-BFB2-344471A5F74F}" presName="invisiNode" presStyleLbl="node1" presStyleIdx="0" presStyleCnt="5"/>
      <dgm:spPr/>
    </dgm:pt>
    <dgm:pt modelId="{A89B6F14-6BB5-49DE-BCAD-2FAC1C186E59}" type="pres">
      <dgm:prSet presAssocID="{95C4AC12-32B1-4D31-BFB2-344471A5F74F}" presName="imagNode" presStyleLbl="fgImgPlace1" presStyleIdx="0" presStyleCnt="5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 l="-32000" r="-32000"/>
          </a:stretch>
        </a:blipFill>
      </dgm:spPr>
    </dgm:pt>
    <dgm:pt modelId="{FD4C411A-A098-4450-A11C-743F8D5735B2}" type="pres">
      <dgm:prSet presAssocID="{8D1DA0B8-85FD-42B8-8662-840CF42A68E0}" presName="sibTrans" presStyleLbl="sibTrans2D1" presStyleIdx="0" presStyleCnt="0"/>
      <dgm:spPr/>
      <dgm:t>
        <a:bodyPr/>
        <a:lstStyle/>
        <a:p>
          <a:endParaRPr lang="ru-RU"/>
        </a:p>
      </dgm:t>
    </dgm:pt>
    <dgm:pt modelId="{FA80D251-5720-4531-9B0E-246A7252676B}" type="pres">
      <dgm:prSet presAssocID="{12FE4476-F08D-4B3E-B6B1-8A0770C21376}" presName="compNode" presStyleCnt="0"/>
      <dgm:spPr/>
    </dgm:pt>
    <dgm:pt modelId="{641714B3-5D48-49F6-B791-0645177C6BAB}" type="pres">
      <dgm:prSet presAssocID="{12FE4476-F08D-4B3E-B6B1-8A0770C21376}" presName="bkgdShape" presStyleLbl="node1" presStyleIdx="1" presStyleCnt="5"/>
      <dgm:spPr/>
      <dgm:t>
        <a:bodyPr/>
        <a:lstStyle/>
        <a:p>
          <a:endParaRPr lang="ru-RU"/>
        </a:p>
      </dgm:t>
    </dgm:pt>
    <dgm:pt modelId="{E4FA5EDF-E46B-4469-A298-E0373E8D2BA8}" type="pres">
      <dgm:prSet presAssocID="{12FE4476-F08D-4B3E-B6B1-8A0770C21376}" presName="nodeTx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E154F0E-4A00-4FD0-95EF-E39F351796E5}" type="pres">
      <dgm:prSet presAssocID="{12FE4476-F08D-4B3E-B6B1-8A0770C21376}" presName="invisiNode" presStyleLbl="node1" presStyleIdx="1" presStyleCnt="5"/>
      <dgm:spPr/>
    </dgm:pt>
    <dgm:pt modelId="{A9688999-B842-4E30-986A-360AD5C1EBE1}" type="pres">
      <dgm:prSet presAssocID="{12FE4476-F08D-4B3E-B6B1-8A0770C21376}" presName="imagNode" presStyleLbl="fgImgPlace1" presStyleIdx="1" presStyleCnt="5"/>
      <dgm:spPr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 l="-42000" r="-42000"/>
          </a:stretch>
        </a:blipFill>
      </dgm:spPr>
    </dgm:pt>
    <dgm:pt modelId="{76181062-92B8-4F32-AB5E-593AC7BE7195}" type="pres">
      <dgm:prSet presAssocID="{87EC2952-FAE6-4185-8B68-A4373E1BC3D0}" presName="sibTrans" presStyleLbl="sibTrans2D1" presStyleIdx="0" presStyleCnt="0"/>
      <dgm:spPr/>
      <dgm:t>
        <a:bodyPr/>
        <a:lstStyle/>
        <a:p>
          <a:endParaRPr lang="ru-RU"/>
        </a:p>
      </dgm:t>
    </dgm:pt>
    <dgm:pt modelId="{38BF61C4-1E21-462A-9F57-BCA42E6AFA51}" type="pres">
      <dgm:prSet presAssocID="{4E608D16-36D8-4CAD-A862-F60079DC11D4}" presName="compNode" presStyleCnt="0"/>
      <dgm:spPr/>
    </dgm:pt>
    <dgm:pt modelId="{F6D8093A-59F0-47C8-84EB-97939540B391}" type="pres">
      <dgm:prSet presAssocID="{4E608D16-36D8-4CAD-A862-F60079DC11D4}" presName="bkgdShape" presStyleLbl="node1" presStyleIdx="2" presStyleCnt="5"/>
      <dgm:spPr/>
      <dgm:t>
        <a:bodyPr/>
        <a:lstStyle/>
        <a:p>
          <a:endParaRPr lang="ru-RU"/>
        </a:p>
      </dgm:t>
    </dgm:pt>
    <dgm:pt modelId="{4BE93C2B-8F56-480C-9D5C-07C25CB46B2C}" type="pres">
      <dgm:prSet presAssocID="{4E608D16-36D8-4CAD-A862-F60079DC11D4}" presName="nodeTx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8FC8BCA-7AC9-424E-8B02-BD0BF5D73602}" type="pres">
      <dgm:prSet presAssocID="{4E608D16-36D8-4CAD-A862-F60079DC11D4}" presName="invisiNode" presStyleLbl="node1" presStyleIdx="2" presStyleCnt="5"/>
      <dgm:spPr/>
    </dgm:pt>
    <dgm:pt modelId="{9778B1F4-ED53-456F-85AF-B88930B25EF5}" type="pres">
      <dgm:prSet presAssocID="{4E608D16-36D8-4CAD-A862-F60079DC11D4}" presName="imagNode" presStyleLbl="fgImgPlace1" presStyleIdx="2" presStyleCnt="5"/>
      <dgm:spPr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 l="-32000" r="-32000"/>
          </a:stretch>
        </a:blipFill>
      </dgm:spPr>
    </dgm:pt>
    <dgm:pt modelId="{86E32FC3-C963-4A9B-B24B-4506BFA83A8D}" type="pres">
      <dgm:prSet presAssocID="{1BA4F357-F755-4D06-9DC3-FDEBC1BB6E4E}" presName="sibTrans" presStyleLbl="sibTrans2D1" presStyleIdx="0" presStyleCnt="0"/>
      <dgm:spPr/>
      <dgm:t>
        <a:bodyPr/>
        <a:lstStyle/>
        <a:p>
          <a:endParaRPr lang="ru-RU"/>
        </a:p>
      </dgm:t>
    </dgm:pt>
    <dgm:pt modelId="{68CBAAF4-0B83-449D-9DA7-2357D790D59C}" type="pres">
      <dgm:prSet presAssocID="{37424DC9-F353-4956-81AF-A138E449DE04}" presName="compNode" presStyleCnt="0"/>
      <dgm:spPr/>
    </dgm:pt>
    <dgm:pt modelId="{2D5EB12A-3421-4D3E-B4A2-F5F8D828B514}" type="pres">
      <dgm:prSet presAssocID="{37424DC9-F353-4956-81AF-A138E449DE04}" presName="bkgdShape" presStyleLbl="node1" presStyleIdx="3" presStyleCnt="5"/>
      <dgm:spPr/>
      <dgm:t>
        <a:bodyPr/>
        <a:lstStyle/>
        <a:p>
          <a:endParaRPr lang="ru-RU"/>
        </a:p>
      </dgm:t>
    </dgm:pt>
    <dgm:pt modelId="{2469FFBC-9C85-4A9F-BA39-4082EBEE9444}" type="pres">
      <dgm:prSet presAssocID="{37424DC9-F353-4956-81AF-A138E449DE04}" presName="nodeTx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7630859-29F1-4E8A-8A01-7687E6F606D2}" type="pres">
      <dgm:prSet presAssocID="{37424DC9-F353-4956-81AF-A138E449DE04}" presName="invisiNode" presStyleLbl="node1" presStyleIdx="3" presStyleCnt="5"/>
      <dgm:spPr/>
    </dgm:pt>
    <dgm:pt modelId="{FE7AAB37-AE1E-42DD-ACB5-F87366A2394E}" type="pres">
      <dgm:prSet presAssocID="{37424DC9-F353-4956-81AF-A138E449DE04}" presName="imagNode" presStyleLbl="fgImgPlace1" presStyleIdx="3" presStyleCnt="5" custLinFactNeighborX="4344" custLinFactNeighborY="511"/>
      <dgm:spPr>
        <a:blipFill>
          <a:blip xmlns:r="http://schemas.openxmlformats.org/officeDocument/2006/relationships"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 l="-33000" r="-33000"/>
          </a:stretch>
        </a:blipFill>
      </dgm:spPr>
    </dgm:pt>
    <dgm:pt modelId="{FA3EF1B9-0010-46A8-80A8-DA850C1FB827}" type="pres">
      <dgm:prSet presAssocID="{68E11996-333F-4FA4-B017-046B6E94C3FE}" presName="sibTrans" presStyleLbl="sibTrans2D1" presStyleIdx="0" presStyleCnt="0"/>
      <dgm:spPr/>
      <dgm:t>
        <a:bodyPr/>
        <a:lstStyle/>
        <a:p>
          <a:endParaRPr lang="ru-RU"/>
        </a:p>
      </dgm:t>
    </dgm:pt>
    <dgm:pt modelId="{E85C02D1-48FD-4850-8764-9C4AD6BA4444}" type="pres">
      <dgm:prSet presAssocID="{B0620C15-7286-453A-A6E7-7974839E9AF4}" presName="compNode" presStyleCnt="0"/>
      <dgm:spPr/>
    </dgm:pt>
    <dgm:pt modelId="{1B16B85C-F079-4D6A-8FC9-6601C1909CA2}" type="pres">
      <dgm:prSet presAssocID="{B0620C15-7286-453A-A6E7-7974839E9AF4}" presName="bkgdShape" presStyleLbl="node1" presStyleIdx="4" presStyleCnt="5" custLinFactNeighborX="366" custLinFactNeighborY="1266"/>
      <dgm:spPr/>
      <dgm:t>
        <a:bodyPr/>
        <a:lstStyle/>
        <a:p>
          <a:endParaRPr lang="ru-RU"/>
        </a:p>
      </dgm:t>
    </dgm:pt>
    <dgm:pt modelId="{5CA5047B-46BE-4F0C-862E-1760AFCFD0C6}" type="pres">
      <dgm:prSet presAssocID="{B0620C15-7286-453A-A6E7-7974839E9AF4}" presName="nodeTx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97F953C-DEC1-46F6-8625-A6797200E4B1}" type="pres">
      <dgm:prSet presAssocID="{B0620C15-7286-453A-A6E7-7974839E9AF4}" presName="invisiNode" presStyleLbl="node1" presStyleIdx="4" presStyleCnt="5"/>
      <dgm:spPr/>
    </dgm:pt>
    <dgm:pt modelId="{7A8A9EE9-8EB2-4D99-AF76-4EC6DEC1EC63}" type="pres">
      <dgm:prSet presAssocID="{B0620C15-7286-453A-A6E7-7974839E9AF4}" presName="imagNode" presStyleLbl="fgImgPlace1" presStyleIdx="4" presStyleCnt="5"/>
      <dgm:spPr>
        <a:blipFill>
          <a:blip xmlns:r="http://schemas.openxmlformats.org/officeDocument/2006/relationships"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 l="-32000" r="-32000"/>
          </a:stretch>
        </a:blipFill>
      </dgm:spPr>
    </dgm:pt>
  </dgm:ptLst>
  <dgm:cxnLst>
    <dgm:cxn modelId="{6F4BB0EF-9D56-4116-9BB3-462388CAFD3B}" srcId="{FB76D9A9-81EF-4115-817C-F8223AA1790C}" destId="{37424DC9-F353-4956-81AF-A138E449DE04}" srcOrd="3" destOrd="0" parTransId="{648C730B-2D7E-4F4E-9F9D-1BA2FB682C71}" sibTransId="{68E11996-333F-4FA4-B017-046B6E94C3FE}"/>
    <dgm:cxn modelId="{5A474A10-AFC3-4412-89CE-1584C42E2BDC}" type="presOf" srcId="{37424DC9-F353-4956-81AF-A138E449DE04}" destId="{2469FFBC-9C85-4A9F-BA39-4082EBEE9444}" srcOrd="1" destOrd="0" presId="urn:microsoft.com/office/officeart/2005/8/layout/hList7#1"/>
    <dgm:cxn modelId="{AEA257B7-F8EE-4491-81DF-091681BE5F98}" type="presOf" srcId="{8D1DA0B8-85FD-42B8-8662-840CF42A68E0}" destId="{FD4C411A-A098-4450-A11C-743F8D5735B2}" srcOrd="0" destOrd="0" presId="urn:microsoft.com/office/officeart/2005/8/layout/hList7#1"/>
    <dgm:cxn modelId="{EC15B4A4-0F44-4C48-B6FE-8FCB5269D021}" srcId="{FB76D9A9-81EF-4115-817C-F8223AA1790C}" destId="{95C4AC12-32B1-4D31-BFB2-344471A5F74F}" srcOrd="0" destOrd="0" parTransId="{E39E3573-8998-485E-8120-3477EC94CC18}" sibTransId="{8D1DA0B8-85FD-42B8-8662-840CF42A68E0}"/>
    <dgm:cxn modelId="{892CC445-E685-4DDE-B66D-7495B28CEC0F}" type="presOf" srcId="{95C4AC12-32B1-4D31-BFB2-344471A5F74F}" destId="{6B2D997F-A182-4CE8-8C53-002CE55340B4}" srcOrd="0" destOrd="0" presId="urn:microsoft.com/office/officeart/2005/8/layout/hList7#1"/>
    <dgm:cxn modelId="{B65F28A3-9324-41C5-93C0-383AA8D083CC}" type="presOf" srcId="{37424DC9-F353-4956-81AF-A138E449DE04}" destId="{2D5EB12A-3421-4D3E-B4A2-F5F8D828B514}" srcOrd="0" destOrd="0" presId="urn:microsoft.com/office/officeart/2005/8/layout/hList7#1"/>
    <dgm:cxn modelId="{05665D93-A9E4-4B72-84AD-EF111787B1A5}" type="presOf" srcId="{95C4AC12-32B1-4D31-BFB2-344471A5F74F}" destId="{8BC5525F-9C69-4E74-A1E3-68F7F9C3F5DF}" srcOrd="1" destOrd="0" presId="urn:microsoft.com/office/officeart/2005/8/layout/hList7#1"/>
    <dgm:cxn modelId="{002E5487-87D2-43C5-ABD5-9CF59830CC3B}" srcId="{FB76D9A9-81EF-4115-817C-F8223AA1790C}" destId="{B0620C15-7286-453A-A6E7-7974839E9AF4}" srcOrd="4" destOrd="0" parTransId="{17244B63-A4E5-4435-AEB7-787449A1AC92}" sibTransId="{C4061806-1117-45D8-B9F5-8FD2C8FA4B9E}"/>
    <dgm:cxn modelId="{0B7BEA35-D852-4A2D-BAB0-F4D87180967D}" srcId="{FB76D9A9-81EF-4115-817C-F8223AA1790C}" destId="{12FE4476-F08D-4B3E-B6B1-8A0770C21376}" srcOrd="1" destOrd="0" parTransId="{13700F84-92B8-444A-8D86-09CF16662CAD}" sibTransId="{87EC2952-FAE6-4185-8B68-A4373E1BC3D0}"/>
    <dgm:cxn modelId="{126E8EF1-F534-40F4-919A-5CFCCB708B92}" type="presOf" srcId="{12FE4476-F08D-4B3E-B6B1-8A0770C21376}" destId="{E4FA5EDF-E46B-4469-A298-E0373E8D2BA8}" srcOrd="1" destOrd="0" presId="urn:microsoft.com/office/officeart/2005/8/layout/hList7#1"/>
    <dgm:cxn modelId="{DA79D3CF-F4F4-4406-8EB6-95E8CD4CA0AD}" type="presOf" srcId="{FB76D9A9-81EF-4115-817C-F8223AA1790C}" destId="{85E2D95A-514F-464C-9E22-7B28ABD2D3B7}" srcOrd="0" destOrd="0" presId="urn:microsoft.com/office/officeart/2005/8/layout/hList7#1"/>
    <dgm:cxn modelId="{A9B581D5-05BB-4514-9258-5B6477EBB13C}" type="presOf" srcId="{1BA4F357-F755-4D06-9DC3-FDEBC1BB6E4E}" destId="{86E32FC3-C963-4A9B-B24B-4506BFA83A8D}" srcOrd="0" destOrd="0" presId="urn:microsoft.com/office/officeart/2005/8/layout/hList7#1"/>
    <dgm:cxn modelId="{5BA3B724-DE9D-47F1-869C-E62041A263DD}" type="presOf" srcId="{4E608D16-36D8-4CAD-A862-F60079DC11D4}" destId="{F6D8093A-59F0-47C8-84EB-97939540B391}" srcOrd="0" destOrd="0" presId="urn:microsoft.com/office/officeart/2005/8/layout/hList7#1"/>
    <dgm:cxn modelId="{8FFF183C-27AA-4392-A661-E59BA149E2BE}" srcId="{FB76D9A9-81EF-4115-817C-F8223AA1790C}" destId="{4E608D16-36D8-4CAD-A862-F60079DC11D4}" srcOrd="2" destOrd="0" parTransId="{380E7578-1459-4993-AEE0-27266E14F940}" sibTransId="{1BA4F357-F755-4D06-9DC3-FDEBC1BB6E4E}"/>
    <dgm:cxn modelId="{BCECCB56-B67E-404B-8929-10B7A2217E41}" type="presOf" srcId="{B0620C15-7286-453A-A6E7-7974839E9AF4}" destId="{5CA5047B-46BE-4F0C-862E-1760AFCFD0C6}" srcOrd="1" destOrd="0" presId="urn:microsoft.com/office/officeart/2005/8/layout/hList7#1"/>
    <dgm:cxn modelId="{2DE20B45-F97E-4C6E-AF47-C8959B5C6BE2}" type="presOf" srcId="{12FE4476-F08D-4B3E-B6B1-8A0770C21376}" destId="{641714B3-5D48-49F6-B791-0645177C6BAB}" srcOrd="0" destOrd="0" presId="urn:microsoft.com/office/officeart/2005/8/layout/hList7#1"/>
    <dgm:cxn modelId="{25C6C8DA-E965-4008-A080-86E217E268C1}" type="presOf" srcId="{4E608D16-36D8-4CAD-A862-F60079DC11D4}" destId="{4BE93C2B-8F56-480C-9D5C-07C25CB46B2C}" srcOrd="1" destOrd="0" presId="urn:microsoft.com/office/officeart/2005/8/layout/hList7#1"/>
    <dgm:cxn modelId="{A35C671C-C6A3-4955-B66A-110AAB522214}" type="presOf" srcId="{87EC2952-FAE6-4185-8B68-A4373E1BC3D0}" destId="{76181062-92B8-4F32-AB5E-593AC7BE7195}" srcOrd="0" destOrd="0" presId="urn:microsoft.com/office/officeart/2005/8/layout/hList7#1"/>
    <dgm:cxn modelId="{977C8086-AD4D-4CF4-B5A3-1D3BB4F756FC}" type="presOf" srcId="{B0620C15-7286-453A-A6E7-7974839E9AF4}" destId="{1B16B85C-F079-4D6A-8FC9-6601C1909CA2}" srcOrd="0" destOrd="0" presId="urn:microsoft.com/office/officeart/2005/8/layout/hList7#1"/>
    <dgm:cxn modelId="{EBAA140F-8341-4E5C-BF7A-735614117AAA}" type="presOf" srcId="{68E11996-333F-4FA4-B017-046B6E94C3FE}" destId="{FA3EF1B9-0010-46A8-80A8-DA850C1FB827}" srcOrd="0" destOrd="0" presId="urn:microsoft.com/office/officeart/2005/8/layout/hList7#1"/>
    <dgm:cxn modelId="{7DF7049F-77F2-4D39-BA53-C570FC2D18DA}" type="presParOf" srcId="{85E2D95A-514F-464C-9E22-7B28ABD2D3B7}" destId="{7A5C6F87-B57E-4AEF-B2D3-0638256F1F9E}" srcOrd="0" destOrd="0" presId="urn:microsoft.com/office/officeart/2005/8/layout/hList7#1"/>
    <dgm:cxn modelId="{D3EE0607-D26B-4012-A887-9123C0BB748C}" type="presParOf" srcId="{85E2D95A-514F-464C-9E22-7B28ABD2D3B7}" destId="{16952B8D-B630-40BC-B434-DADD4DDFA887}" srcOrd="1" destOrd="0" presId="urn:microsoft.com/office/officeart/2005/8/layout/hList7#1"/>
    <dgm:cxn modelId="{C3A2C4A2-1C9E-48EC-9997-EB4544818711}" type="presParOf" srcId="{16952B8D-B630-40BC-B434-DADD4DDFA887}" destId="{C1CD319F-16F5-422F-B3FB-CA1F4CA66987}" srcOrd="0" destOrd="0" presId="urn:microsoft.com/office/officeart/2005/8/layout/hList7#1"/>
    <dgm:cxn modelId="{2E0E15CD-D826-4D57-B86E-DD0EA2BAC6EF}" type="presParOf" srcId="{C1CD319F-16F5-422F-B3FB-CA1F4CA66987}" destId="{6B2D997F-A182-4CE8-8C53-002CE55340B4}" srcOrd="0" destOrd="0" presId="urn:microsoft.com/office/officeart/2005/8/layout/hList7#1"/>
    <dgm:cxn modelId="{6D5B86C2-87A8-4F8A-90E7-9BF6CF6134FB}" type="presParOf" srcId="{C1CD319F-16F5-422F-B3FB-CA1F4CA66987}" destId="{8BC5525F-9C69-4E74-A1E3-68F7F9C3F5DF}" srcOrd="1" destOrd="0" presId="urn:microsoft.com/office/officeart/2005/8/layout/hList7#1"/>
    <dgm:cxn modelId="{A3544AFF-6E15-4114-AFC9-3B9B04D530F9}" type="presParOf" srcId="{C1CD319F-16F5-422F-B3FB-CA1F4CA66987}" destId="{CF2FDAF0-5564-4E4A-8C46-F75EF62C5AD3}" srcOrd="2" destOrd="0" presId="urn:microsoft.com/office/officeart/2005/8/layout/hList7#1"/>
    <dgm:cxn modelId="{ED5F813C-7CA3-4219-83CE-34C3AD616C3E}" type="presParOf" srcId="{C1CD319F-16F5-422F-B3FB-CA1F4CA66987}" destId="{A89B6F14-6BB5-49DE-BCAD-2FAC1C186E59}" srcOrd="3" destOrd="0" presId="urn:microsoft.com/office/officeart/2005/8/layout/hList7#1"/>
    <dgm:cxn modelId="{4D054BC6-39F4-4694-8D67-7F0F605526D5}" type="presParOf" srcId="{16952B8D-B630-40BC-B434-DADD4DDFA887}" destId="{FD4C411A-A098-4450-A11C-743F8D5735B2}" srcOrd="1" destOrd="0" presId="urn:microsoft.com/office/officeart/2005/8/layout/hList7#1"/>
    <dgm:cxn modelId="{A0397F1E-29F1-4D0A-8A63-6EDAB99BE8AF}" type="presParOf" srcId="{16952B8D-B630-40BC-B434-DADD4DDFA887}" destId="{FA80D251-5720-4531-9B0E-246A7252676B}" srcOrd="2" destOrd="0" presId="urn:microsoft.com/office/officeart/2005/8/layout/hList7#1"/>
    <dgm:cxn modelId="{8677D11A-80FA-4D12-927B-60B59FEA679D}" type="presParOf" srcId="{FA80D251-5720-4531-9B0E-246A7252676B}" destId="{641714B3-5D48-49F6-B791-0645177C6BAB}" srcOrd="0" destOrd="0" presId="urn:microsoft.com/office/officeart/2005/8/layout/hList7#1"/>
    <dgm:cxn modelId="{6318DB66-8275-4D7B-8853-12BAC9A47CD3}" type="presParOf" srcId="{FA80D251-5720-4531-9B0E-246A7252676B}" destId="{E4FA5EDF-E46B-4469-A298-E0373E8D2BA8}" srcOrd="1" destOrd="0" presId="urn:microsoft.com/office/officeart/2005/8/layout/hList7#1"/>
    <dgm:cxn modelId="{2C502467-AB99-4233-96F2-124694CE20A5}" type="presParOf" srcId="{FA80D251-5720-4531-9B0E-246A7252676B}" destId="{4E154F0E-4A00-4FD0-95EF-E39F351796E5}" srcOrd="2" destOrd="0" presId="urn:microsoft.com/office/officeart/2005/8/layout/hList7#1"/>
    <dgm:cxn modelId="{F3304772-DDF2-48EA-9DC6-AECA1FCF023D}" type="presParOf" srcId="{FA80D251-5720-4531-9B0E-246A7252676B}" destId="{A9688999-B842-4E30-986A-360AD5C1EBE1}" srcOrd="3" destOrd="0" presId="urn:microsoft.com/office/officeart/2005/8/layout/hList7#1"/>
    <dgm:cxn modelId="{54312BF8-B3F1-42DF-A63E-18672226CEE7}" type="presParOf" srcId="{16952B8D-B630-40BC-B434-DADD4DDFA887}" destId="{76181062-92B8-4F32-AB5E-593AC7BE7195}" srcOrd="3" destOrd="0" presId="urn:microsoft.com/office/officeart/2005/8/layout/hList7#1"/>
    <dgm:cxn modelId="{D1841055-4A35-4753-A1B0-7AD497C210DF}" type="presParOf" srcId="{16952B8D-B630-40BC-B434-DADD4DDFA887}" destId="{38BF61C4-1E21-462A-9F57-BCA42E6AFA51}" srcOrd="4" destOrd="0" presId="urn:microsoft.com/office/officeart/2005/8/layout/hList7#1"/>
    <dgm:cxn modelId="{4E6A6F45-8409-4D35-9F49-BA9A493AA61F}" type="presParOf" srcId="{38BF61C4-1E21-462A-9F57-BCA42E6AFA51}" destId="{F6D8093A-59F0-47C8-84EB-97939540B391}" srcOrd="0" destOrd="0" presId="urn:microsoft.com/office/officeart/2005/8/layout/hList7#1"/>
    <dgm:cxn modelId="{D41AD47E-B28E-4146-9232-57AA04205A53}" type="presParOf" srcId="{38BF61C4-1E21-462A-9F57-BCA42E6AFA51}" destId="{4BE93C2B-8F56-480C-9D5C-07C25CB46B2C}" srcOrd="1" destOrd="0" presId="urn:microsoft.com/office/officeart/2005/8/layout/hList7#1"/>
    <dgm:cxn modelId="{0A8B1784-23C5-4263-9526-C214A965E14E}" type="presParOf" srcId="{38BF61C4-1E21-462A-9F57-BCA42E6AFA51}" destId="{48FC8BCA-7AC9-424E-8B02-BD0BF5D73602}" srcOrd="2" destOrd="0" presId="urn:microsoft.com/office/officeart/2005/8/layout/hList7#1"/>
    <dgm:cxn modelId="{699C42C3-FADE-49A1-AD52-D1584BA1D207}" type="presParOf" srcId="{38BF61C4-1E21-462A-9F57-BCA42E6AFA51}" destId="{9778B1F4-ED53-456F-85AF-B88930B25EF5}" srcOrd="3" destOrd="0" presId="urn:microsoft.com/office/officeart/2005/8/layout/hList7#1"/>
    <dgm:cxn modelId="{65CAF1B1-29BD-4061-A0AD-D07466DFD712}" type="presParOf" srcId="{16952B8D-B630-40BC-B434-DADD4DDFA887}" destId="{86E32FC3-C963-4A9B-B24B-4506BFA83A8D}" srcOrd="5" destOrd="0" presId="urn:microsoft.com/office/officeart/2005/8/layout/hList7#1"/>
    <dgm:cxn modelId="{4C4691FB-5B4D-43E3-9A7A-0C33CCE3505C}" type="presParOf" srcId="{16952B8D-B630-40BC-B434-DADD4DDFA887}" destId="{68CBAAF4-0B83-449D-9DA7-2357D790D59C}" srcOrd="6" destOrd="0" presId="urn:microsoft.com/office/officeart/2005/8/layout/hList7#1"/>
    <dgm:cxn modelId="{2B9F2C88-5A40-4F03-A46B-BDBE14C62DE1}" type="presParOf" srcId="{68CBAAF4-0B83-449D-9DA7-2357D790D59C}" destId="{2D5EB12A-3421-4D3E-B4A2-F5F8D828B514}" srcOrd="0" destOrd="0" presId="urn:microsoft.com/office/officeart/2005/8/layout/hList7#1"/>
    <dgm:cxn modelId="{E9C1A1BD-2C4E-4081-9AD7-8BC1B4D90E7B}" type="presParOf" srcId="{68CBAAF4-0B83-449D-9DA7-2357D790D59C}" destId="{2469FFBC-9C85-4A9F-BA39-4082EBEE9444}" srcOrd="1" destOrd="0" presId="urn:microsoft.com/office/officeart/2005/8/layout/hList7#1"/>
    <dgm:cxn modelId="{CFD5DC83-10A6-4716-B2B3-695B21DD9811}" type="presParOf" srcId="{68CBAAF4-0B83-449D-9DA7-2357D790D59C}" destId="{47630859-29F1-4E8A-8A01-7687E6F606D2}" srcOrd="2" destOrd="0" presId="urn:microsoft.com/office/officeart/2005/8/layout/hList7#1"/>
    <dgm:cxn modelId="{FAB59BF7-ED7A-4C1F-961E-F8C9CD7D3AD8}" type="presParOf" srcId="{68CBAAF4-0B83-449D-9DA7-2357D790D59C}" destId="{FE7AAB37-AE1E-42DD-ACB5-F87366A2394E}" srcOrd="3" destOrd="0" presId="urn:microsoft.com/office/officeart/2005/8/layout/hList7#1"/>
    <dgm:cxn modelId="{4FEE5369-6B13-45FC-9610-E2FA65B593BB}" type="presParOf" srcId="{16952B8D-B630-40BC-B434-DADD4DDFA887}" destId="{FA3EF1B9-0010-46A8-80A8-DA850C1FB827}" srcOrd="7" destOrd="0" presId="urn:microsoft.com/office/officeart/2005/8/layout/hList7#1"/>
    <dgm:cxn modelId="{17E876AC-7AF1-4D60-9818-17D2C10A8D4D}" type="presParOf" srcId="{16952B8D-B630-40BC-B434-DADD4DDFA887}" destId="{E85C02D1-48FD-4850-8764-9C4AD6BA4444}" srcOrd="8" destOrd="0" presId="urn:microsoft.com/office/officeart/2005/8/layout/hList7#1"/>
    <dgm:cxn modelId="{A097DB1B-E035-438D-9D71-D725607955B5}" type="presParOf" srcId="{E85C02D1-48FD-4850-8764-9C4AD6BA4444}" destId="{1B16B85C-F079-4D6A-8FC9-6601C1909CA2}" srcOrd="0" destOrd="0" presId="urn:microsoft.com/office/officeart/2005/8/layout/hList7#1"/>
    <dgm:cxn modelId="{3B7617B2-8997-4D0B-85D9-9D3703AD60BE}" type="presParOf" srcId="{E85C02D1-48FD-4850-8764-9C4AD6BA4444}" destId="{5CA5047B-46BE-4F0C-862E-1760AFCFD0C6}" srcOrd="1" destOrd="0" presId="urn:microsoft.com/office/officeart/2005/8/layout/hList7#1"/>
    <dgm:cxn modelId="{8135A1D0-E896-4E71-9441-9A5109C1A582}" type="presParOf" srcId="{E85C02D1-48FD-4850-8764-9C4AD6BA4444}" destId="{897F953C-DEC1-46F6-8625-A6797200E4B1}" srcOrd="2" destOrd="0" presId="urn:microsoft.com/office/officeart/2005/8/layout/hList7#1"/>
    <dgm:cxn modelId="{5BB4E4B9-F555-4BF6-9C31-F1DE26BB91CB}" type="presParOf" srcId="{E85C02D1-48FD-4850-8764-9C4AD6BA4444}" destId="{7A8A9EE9-8EB2-4D99-AF76-4EC6DEC1EC63}" srcOrd="3" destOrd="0" presId="urn:microsoft.com/office/officeart/2005/8/layout/hList7#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B2D997F-A182-4CE8-8C53-002CE55340B4}">
      <dsp:nvSpPr>
        <dsp:cNvPr id="0" name=""/>
        <dsp:cNvSpPr/>
      </dsp:nvSpPr>
      <dsp:spPr>
        <a:xfrm>
          <a:off x="0" y="-20048"/>
          <a:ext cx="1689509" cy="216024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latin typeface="Arial" pitchFamily="34" charset="0"/>
              <a:cs typeface="Arial" pitchFamily="34" charset="0"/>
            </a:rPr>
            <a:t>Дошкольное воспитание и обучение</a:t>
          </a:r>
          <a:endParaRPr lang="ru-RU" sz="1200" b="1" kern="1200" dirty="0">
            <a:latin typeface="Arial" pitchFamily="34" charset="0"/>
            <a:cs typeface="Arial" pitchFamily="34" charset="0"/>
          </a:endParaRPr>
        </a:p>
      </dsp:txBody>
      <dsp:txXfrm>
        <a:off x="0" y="844047"/>
        <a:ext cx="1689509" cy="864096"/>
      </dsp:txXfrm>
    </dsp:sp>
    <dsp:sp modelId="{A89B6F14-6BB5-49DE-BCAD-2FAC1C186E59}">
      <dsp:nvSpPr>
        <dsp:cNvPr id="0" name=""/>
        <dsp:cNvSpPr/>
      </dsp:nvSpPr>
      <dsp:spPr>
        <a:xfrm>
          <a:off x="485074" y="109566"/>
          <a:ext cx="719359" cy="719359"/>
        </a:xfrm>
        <a:prstGeom prst="ellipse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2000" r="-32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41714B3-5D48-49F6-B791-0645177C6BAB}">
      <dsp:nvSpPr>
        <dsp:cNvPr id="0" name=""/>
        <dsp:cNvSpPr/>
      </dsp:nvSpPr>
      <dsp:spPr>
        <a:xfrm>
          <a:off x="1740194" y="-20048"/>
          <a:ext cx="1689509" cy="2160240"/>
        </a:xfrm>
        <a:prstGeom prst="roundRect">
          <a:avLst>
            <a:gd name="adj" fmla="val 10000"/>
          </a:avLst>
        </a:prstGeom>
        <a:solidFill>
          <a:schemeClr val="accent2">
            <a:hueOff val="1170380"/>
            <a:satOff val="-1460"/>
            <a:lumOff val="34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latin typeface="Arial" pitchFamily="34" charset="0"/>
              <a:cs typeface="Arial" pitchFamily="34" charset="0"/>
            </a:rPr>
            <a:t>Физическая культура и спорт</a:t>
          </a:r>
          <a:endParaRPr lang="ru-RU" sz="1200" b="1" kern="1200" dirty="0">
            <a:latin typeface="Arial" pitchFamily="34" charset="0"/>
            <a:cs typeface="Arial" pitchFamily="34" charset="0"/>
          </a:endParaRPr>
        </a:p>
      </dsp:txBody>
      <dsp:txXfrm>
        <a:off x="1740194" y="844047"/>
        <a:ext cx="1689509" cy="864096"/>
      </dsp:txXfrm>
    </dsp:sp>
    <dsp:sp modelId="{A9688999-B842-4E30-986A-360AD5C1EBE1}">
      <dsp:nvSpPr>
        <dsp:cNvPr id="0" name=""/>
        <dsp:cNvSpPr/>
      </dsp:nvSpPr>
      <dsp:spPr>
        <a:xfrm>
          <a:off x="2225269" y="109566"/>
          <a:ext cx="719359" cy="719359"/>
        </a:xfrm>
        <a:prstGeom prst="ellipse">
          <a:avLst/>
        </a:prstGeom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42000" r="-42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6D8093A-59F0-47C8-84EB-97939540B391}">
      <dsp:nvSpPr>
        <dsp:cNvPr id="0" name=""/>
        <dsp:cNvSpPr/>
      </dsp:nvSpPr>
      <dsp:spPr>
        <a:xfrm>
          <a:off x="3480388" y="-20048"/>
          <a:ext cx="1689509" cy="2160240"/>
        </a:xfrm>
        <a:prstGeom prst="roundRect">
          <a:avLst>
            <a:gd name="adj" fmla="val 10000"/>
          </a:avLst>
        </a:prstGeom>
        <a:solidFill>
          <a:schemeClr val="accent2">
            <a:hueOff val="2340759"/>
            <a:satOff val="-2919"/>
            <a:lumOff val="68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err="1" smtClean="0">
              <a:latin typeface="Arial" pitchFamily="34" charset="0"/>
              <a:cs typeface="Arial" pitchFamily="34" charset="0"/>
            </a:rPr>
            <a:t>Профессио</a:t>
          </a:r>
          <a:r>
            <a:rPr lang="ru-RU" sz="1200" b="1" kern="1200" dirty="0" smtClean="0">
              <a:latin typeface="Arial" pitchFamily="34" charset="0"/>
              <a:cs typeface="Arial" pitchFamily="34" charset="0"/>
            </a:rPr>
            <a:t>  </a:t>
          </a:r>
          <a:r>
            <a:rPr lang="ru-RU" sz="1200" b="1" kern="1200" dirty="0" err="1" smtClean="0">
              <a:latin typeface="Arial" pitchFamily="34" charset="0"/>
              <a:cs typeface="Arial" pitchFamily="34" charset="0"/>
            </a:rPr>
            <a:t>нальное</a:t>
          </a:r>
          <a:r>
            <a:rPr lang="ru-RU" sz="1200" b="1" kern="1200" dirty="0" smtClean="0">
              <a:latin typeface="Arial" pitchFamily="34" charset="0"/>
              <a:cs typeface="Arial" pitchFamily="34" charset="0"/>
            </a:rPr>
            <a:t> обучение     (по отраслям)</a:t>
          </a:r>
          <a:endParaRPr lang="ru-RU" sz="1200" b="1" kern="1200" dirty="0">
            <a:latin typeface="Arial" pitchFamily="34" charset="0"/>
            <a:cs typeface="Arial" pitchFamily="34" charset="0"/>
          </a:endParaRPr>
        </a:p>
      </dsp:txBody>
      <dsp:txXfrm>
        <a:off x="3480388" y="844047"/>
        <a:ext cx="1689509" cy="864096"/>
      </dsp:txXfrm>
    </dsp:sp>
    <dsp:sp modelId="{9778B1F4-ED53-456F-85AF-B88930B25EF5}">
      <dsp:nvSpPr>
        <dsp:cNvPr id="0" name=""/>
        <dsp:cNvSpPr/>
      </dsp:nvSpPr>
      <dsp:spPr>
        <a:xfrm>
          <a:off x="3965463" y="109566"/>
          <a:ext cx="719359" cy="719359"/>
        </a:xfrm>
        <a:prstGeom prst="ellipse">
          <a:avLst/>
        </a:prstGeom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2000" r="-32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D5EB12A-3421-4D3E-B4A2-F5F8D828B514}">
      <dsp:nvSpPr>
        <dsp:cNvPr id="0" name=""/>
        <dsp:cNvSpPr/>
      </dsp:nvSpPr>
      <dsp:spPr>
        <a:xfrm>
          <a:off x="5220583" y="-20048"/>
          <a:ext cx="1689509" cy="2160240"/>
        </a:xfrm>
        <a:prstGeom prst="roundRect">
          <a:avLst>
            <a:gd name="adj" fmla="val 10000"/>
          </a:avLst>
        </a:prstGeom>
        <a:solidFill>
          <a:schemeClr val="accent2">
            <a:hueOff val="3511139"/>
            <a:satOff val="-4379"/>
            <a:lumOff val="103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latin typeface="Arial" pitchFamily="34" charset="0"/>
              <a:cs typeface="Arial" pitchFamily="34" charset="0"/>
            </a:rPr>
            <a:t>Начальное образование</a:t>
          </a:r>
          <a:endParaRPr lang="ru-RU" sz="1200" b="1" kern="1200" dirty="0">
            <a:latin typeface="Arial" pitchFamily="34" charset="0"/>
            <a:cs typeface="Arial" pitchFamily="34" charset="0"/>
          </a:endParaRPr>
        </a:p>
      </dsp:txBody>
      <dsp:txXfrm>
        <a:off x="5220583" y="844047"/>
        <a:ext cx="1689509" cy="864096"/>
      </dsp:txXfrm>
    </dsp:sp>
    <dsp:sp modelId="{FE7AAB37-AE1E-42DD-ACB5-F87366A2394E}">
      <dsp:nvSpPr>
        <dsp:cNvPr id="0" name=""/>
        <dsp:cNvSpPr/>
      </dsp:nvSpPr>
      <dsp:spPr>
        <a:xfrm>
          <a:off x="5736906" y="113241"/>
          <a:ext cx="719359" cy="719359"/>
        </a:xfrm>
        <a:prstGeom prst="ellipse">
          <a:avLst/>
        </a:prstGeom>
        <a:blipFill>
          <a:blip xmlns:r="http://schemas.openxmlformats.org/officeDocument/2006/relationships"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3000" r="-33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B16B85C-F079-4D6A-8FC9-6601C1909CA2}">
      <dsp:nvSpPr>
        <dsp:cNvPr id="0" name=""/>
        <dsp:cNvSpPr/>
      </dsp:nvSpPr>
      <dsp:spPr>
        <a:xfrm>
          <a:off x="6960777" y="0"/>
          <a:ext cx="1689509" cy="2160240"/>
        </a:xfrm>
        <a:prstGeom prst="roundRect">
          <a:avLst>
            <a:gd name="adj" fmla="val 10000"/>
          </a:avLst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latin typeface="Arial" pitchFamily="34" charset="0"/>
              <a:cs typeface="Arial" pitchFamily="34" charset="0"/>
            </a:rPr>
            <a:t>Основное среднее образование</a:t>
          </a:r>
          <a:endParaRPr lang="ru-RU" sz="1200" b="1" kern="1200" dirty="0">
            <a:latin typeface="Arial" pitchFamily="34" charset="0"/>
            <a:cs typeface="Arial" pitchFamily="34" charset="0"/>
          </a:endParaRPr>
        </a:p>
      </dsp:txBody>
      <dsp:txXfrm>
        <a:off x="6960777" y="864096"/>
        <a:ext cx="1689509" cy="864096"/>
      </dsp:txXfrm>
    </dsp:sp>
    <dsp:sp modelId="{7A8A9EE9-8EB2-4D99-AF76-4EC6DEC1EC63}">
      <dsp:nvSpPr>
        <dsp:cNvPr id="0" name=""/>
        <dsp:cNvSpPr/>
      </dsp:nvSpPr>
      <dsp:spPr>
        <a:xfrm>
          <a:off x="7445852" y="109566"/>
          <a:ext cx="719359" cy="719359"/>
        </a:xfrm>
        <a:prstGeom prst="ellipse">
          <a:avLst/>
        </a:prstGeom>
        <a:blipFill>
          <a:blip xmlns:r="http://schemas.openxmlformats.org/officeDocument/2006/relationships"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2000" r="-32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A5C6F87-B57E-4AEF-B2D3-0638256F1F9E}">
      <dsp:nvSpPr>
        <dsp:cNvPr id="0" name=""/>
        <dsp:cNvSpPr/>
      </dsp:nvSpPr>
      <dsp:spPr>
        <a:xfrm>
          <a:off x="359142" y="1481566"/>
          <a:ext cx="7958264" cy="620253"/>
        </a:xfrm>
        <a:prstGeom prst="leftRight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7#1">
  <dgm:title val=""/>
  <dgm:desc val=""/>
  <dgm:catLst>
    <dgm:cat type="list" pri="12000"/>
    <dgm:cat type="process" pri="20000"/>
    <dgm:cat type="relationship" pri="14000"/>
    <dgm:cat type="convert" pri="8000"/>
    <dgm:cat type="picture" pri="25000"/>
    <dgm:cat type="pictureconvert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fgShape" refType="w" fact="0.92"/>
      <dgm:constr type="h" for="ch" forName="fgShape" refType="h" fact="0.15"/>
      <dgm:constr type="b" for="ch" forName="fgShape" refType="h" fact="0.95"/>
      <dgm:constr type="ctrX" for="ch" forName="fgShape" refType="w" fact="0.5"/>
      <dgm:constr type="w" for="ch" forName="linComp" refType="w"/>
      <dgm:constr type="h" for="ch" forName="linComp" refType="h"/>
      <dgm:constr type="ctrX" for="ch" forName="linComp" refType="w" fact="0.5"/>
    </dgm:constrLst>
    <dgm:ruleLst/>
    <dgm:layoutNode name="fgShape" styleLbl="fgShp">
      <dgm:alg type="sp"/>
      <dgm:shape xmlns:r="http://schemas.openxmlformats.org/officeDocument/2006/relationships" type="leftRightArrow" r:blip="" zOrderOff="99999">
        <dgm:adjLst/>
      </dgm:shape>
      <dgm:presOf/>
      <dgm:constrLst/>
      <dgm:ruleLst/>
    </dgm:layoutNode>
    <dgm:layoutNode name="linComp">
      <dgm:choose name="Name1">
        <dgm:if name="Name2" func="var" arg="dir" op="equ" val="norm">
          <dgm:alg type="lin"/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h"/>
        <dgm:constr type="w" for="ch" ptType="sibTrans" refType="w" refFor="ch" refForName="compNode" fact="0.03"/>
        <dgm:constr type="primFontSz" for="des" ptType="node" op="equ" val="65"/>
      </dgm:constrLst>
      <dgm:ruleLst/>
      <dgm:forEach name="nodesForEach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bkgdShape" refType="w"/>
            <dgm:constr type="h" for="ch" forName="bkgdShape" refType="h"/>
            <dgm:constr type="w" for="ch" forName="nodeTx" refType="w"/>
            <dgm:constr type="h" for="ch" forName="nodeTx" refType="h" fact="0.4"/>
            <dgm:constr type="b" for="ch" forName="nodeTx" refType="h" fact="0.8"/>
            <dgm:constr type="w" for="ch" forName="invisiNode" refType="w" fact="0.01"/>
            <dgm:constr type="h" for="ch" forName="invisiNode" refType="h" fact="0.06"/>
            <dgm:constr type="t" for="ch" forName="invisiNode"/>
            <dgm:constr type="ctrX" for="ch" forName="invisiNode" refType="w" fact="0.5"/>
            <dgm:constr type="h" for="ch" forName="imagNode" refType="h" fact="0.333"/>
            <dgm:constr type="w" for="ch" forName="imagNode" refType="h" refFor="ch" refForName="imagNode"/>
            <dgm:constr type="ctrX" for="ch" forName="imagNode" refType="w" fact="0.5"/>
            <dgm:constr type="t" for="ch" forName="imagNode" refType="h" fact="0.06"/>
            <dgm:constr type="w" for="ch" forName="imagNode" refType="w" op="lte" fact="0.94"/>
          </dgm:constrLst>
          <dgm:ruleLst/>
          <dgm:layoutNode name="bkgdShape"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nodeTx">
            <dgm:varLst>
              <dgm:bulletEnabled val="1"/>
            </dgm:varLst>
            <dgm:alg type="tx">
              <dgm:param type="txAnchorVert" val="mid"/>
              <dgm:param type="txAnchorHorzCh" val="ctr"/>
              <dgm:param type="stBulletLvl" val="2"/>
            </dgm:alg>
            <dgm:shape xmlns:r="http://schemas.openxmlformats.org/officeDocument/2006/relationships" type="rect" r:blip="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  <dgm:layoutNode name="invisiNode">
            <dgm:alg type="sp"/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/>
            <dgm:constrLst/>
            <dgm:ruleLst/>
          </dgm:layoutNode>
          <dgm:layoutNode name="imag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/>
            <dgm:constrLst/>
            <dgm:ruleLst/>
          </dgm:layoutNode>
        </dgm:layoutNode>
        <dgm:forEach name="sibTransForEach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83C6D6-5B90-4042-A7D4-ED693E7CC85C}" type="datetimeFigureOut">
              <a:rPr lang="ru-RU" smtClean="0"/>
              <a:pPr/>
              <a:t>22.01.2017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4880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944880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2195D3-E7E0-4553-B09B-A2FDF983756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88543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E9F8F1-88E6-4E10-9882-DB84D1B170A6}" type="datetimeFigureOut">
              <a:rPr lang="ru-RU" smtClean="0"/>
              <a:pPr/>
              <a:t>22.01.2017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724956"/>
            <a:ext cx="5486400" cy="44762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FF3AE8-2637-4F90-9319-9A892FB1116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23419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FF3AE8-2637-4F90-9319-9A892FB1116B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562401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mtClean="0"/>
              <a:t>С учетом</a:t>
            </a:r>
            <a:r>
              <a:rPr lang="ru-RU" baseline="0" smtClean="0"/>
              <a:t> темы конференции выступление включает следующие части.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BA3281-C31D-43CB-904A-2B7549DF1599}" type="slidenum">
              <a:rPr lang="ru-RU" smtClean="0">
                <a:solidFill>
                  <a:prstClr val="black"/>
                </a:solidFill>
              </a:rPr>
              <a:pPr/>
              <a:t>5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00759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smtClean="0"/>
          </a:p>
        </p:txBody>
      </p:sp>
      <p:sp>
        <p:nvSpPr>
          <p:cNvPr id="410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38188" indent="-282575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36650" indent="-227013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590675" indent="-227013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46288" indent="-227013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03488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60688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17888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75088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29DDF57E-5987-47E0-81B4-6E3A5CD159EE}" type="slidenum">
              <a:rPr lang="ru-RU" altLang="ru-RU" smtClean="0">
                <a:solidFill>
                  <a:prstClr val="black"/>
                </a:solidFill>
              </a:rPr>
              <a:pPr/>
              <a:t>7</a:t>
            </a:fld>
            <a:endParaRPr lang="ru-RU" altLang="ru-RU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BA3281-C31D-43CB-904A-2B7549DF1599}" type="slidenum">
              <a:rPr lang="ru-RU" smtClean="0">
                <a:solidFill>
                  <a:prstClr val="black"/>
                </a:solidFill>
              </a:rPr>
              <a:pPr/>
              <a:t>8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711998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EFA315-7FC3-4715-A1AF-BEB399693A43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22.01.2017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A526CC-D3DD-4E35-9991-BE6F5F40F377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21999291"/>
      </p:ext>
    </p:extLst>
  </p:cSld>
  <p:clrMapOvr>
    <a:masterClrMapping/>
  </p:clrMapOvr>
  <p:transition spd="med">
    <p:wip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06665D-F092-43CE-B1C9-31DA2522476F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22.01.2017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49F129-86F6-4789-940F-2244F214F2B1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61010982"/>
      </p:ext>
    </p:extLst>
  </p:cSld>
  <p:clrMapOvr>
    <a:masterClrMapping/>
  </p:clrMapOvr>
  <p:transition spd="med">
    <p:wip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4B6E53-233D-4BE4-8C47-450B8084638A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22.01.2017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669290-20B8-4CE0-9FE7-4D4976EDD7B5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0587587"/>
      </p:ext>
    </p:extLst>
  </p:cSld>
  <p:clrMapOvr>
    <a:masterClrMapping/>
  </p:clrMapOvr>
  <p:transition spd="med">
    <p:wip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C41378-8D75-4F4B-B62A-77A7634027E2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22.01.2017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3E5A02-BBD9-4455-B3FA-A2D6DEF29A58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37769477"/>
      </p:ext>
    </p:extLst>
  </p:cSld>
  <p:clrMapOvr>
    <a:masterClrMapping/>
  </p:clrMapOvr>
  <p:transition spd="med">
    <p:wip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BFBC9A-1938-46E5-B278-8E0A8757B524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22.01.2017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2DF2C3-E369-4416-95B4-27D0A8074296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99362065"/>
      </p:ext>
    </p:extLst>
  </p:cSld>
  <p:clrMapOvr>
    <a:masterClrMapping/>
  </p:clrMapOvr>
  <p:transition spd="med">
    <p:wip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0C4299-4EC6-4DD9-9690-A1FDD732329A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22.01.2017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B80701-2D7C-4D17-95C2-CD5E222948B3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88313375"/>
      </p:ext>
    </p:extLst>
  </p:cSld>
  <p:clrMapOvr>
    <a:masterClrMapping/>
  </p:clrMapOvr>
  <p:transition spd="med">
    <p:wip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4A24F8-F9F2-453E-B8DB-629CBFD7BFBF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22.01.2017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B90E34-341D-4AC0-B6B3-7545ED13BA95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78762103"/>
      </p:ext>
    </p:extLst>
  </p:cSld>
  <p:clrMapOvr>
    <a:masterClrMapping/>
  </p:clrMapOvr>
  <p:transition spd="med">
    <p:wip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6E7F7C-EADA-4D50-8A1A-DF8063B285A7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22.01.2017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A1BE8A-6868-401D-9C33-12B79AB6E15F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91467184"/>
      </p:ext>
    </p:extLst>
  </p:cSld>
  <p:clrMapOvr>
    <a:masterClrMapping/>
  </p:clrMapOvr>
  <p:transition spd="med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1AECC2-02C8-4CD6-8656-4CE475E1E56E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22.01.2017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4149BC-7ADD-41E3-9992-E84691F192F1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26561615"/>
      </p:ext>
    </p:extLst>
  </p:cSld>
  <p:clrMapOvr>
    <a:masterClrMapping/>
  </p:clrMapOvr>
  <p:transition spd="med">
    <p:wip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4455B7-4BE1-4C55-8E7F-AD561E1A51FE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22.01.2017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8BEB09-4BC2-49EB-AC84-DB8ECD5CFA9A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38681316"/>
      </p:ext>
    </p:extLst>
  </p:cSld>
  <p:clrMapOvr>
    <a:masterClrMapping/>
  </p:clrMapOvr>
  <p:transition spd="med">
    <p:wip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934D15-3C58-4480-A22D-E7C26EA4112A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22.01.2017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55B5AC-761E-4D27-A0A2-F3E1C14EFD4C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49221648"/>
      </p:ext>
    </p:extLst>
  </p:cSld>
  <p:clrMapOvr>
    <a:masterClrMapping/>
  </p:clrMapOvr>
  <p:transition spd="med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22.01.2017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59395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F0085BD-E69D-474F-AB21-2FF9A272EAD9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22.01.2017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2103213-C638-43AD-A820-20CBD89E809D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04571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med">
    <p:wip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" name="Прямая соединительная линия 14"/>
          <p:cNvCxnSpPr/>
          <p:nvPr/>
        </p:nvCxnSpPr>
        <p:spPr>
          <a:xfrm>
            <a:off x="-10897" y="2708920"/>
            <a:ext cx="8940585" cy="0"/>
          </a:xfrm>
          <a:prstGeom prst="line">
            <a:avLst/>
          </a:prstGeom>
          <a:ln w="34925" cmpd="dbl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51" name="Заголовок 1"/>
          <p:cNvSpPr>
            <a:spLocks noGrp="1"/>
          </p:cNvSpPr>
          <p:nvPr>
            <p:ph type="ctrTitle"/>
          </p:nvPr>
        </p:nvSpPr>
        <p:spPr>
          <a:xfrm>
            <a:off x="683568" y="1628800"/>
            <a:ext cx="8029575" cy="3214687"/>
          </a:xfrm>
        </p:spPr>
        <p:txBody>
          <a:bodyPr/>
          <a:lstStyle/>
          <a:p>
            <a:pPr eaLnBrk="1" hangingPunct="1"/>
            <a:r>
              <a:rPr lang="ru-RU" sz="3200" b="1" dirty="0" smtClean="0">
                <a:solidFill>
                  <a:srgbClr val="376092"/>
                </a:solidFill>
                <a:latin typeface="Book Antiqua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solidFill>
                  <a:srgbClr val="376092"/>
                </a:solidFill>
                <a:latin typeface="Book Antiqua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rgbClr val="376092"/>
                </a:solidFill>
                <a:latin typeface="Book Antiqua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solidFill>
                  <a:srgbClr val="376092"/>
                </a:solidFill>
                <a:latin typeface="Book Antiqua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chemeClr val="accent5">
                    <a:lumMod val="75000"/>
                  </a:schemeClr>
                </a:solidFill>
                <a:latin typeface="Arial" charset="0"/>
                <a:cs typeface="Times New Roman" pitchFamily="18" charset="0"/>
              </a:rPr>
              <a:t>ПРОФЕССИОНАЛЬНЫЙ СТАНДАРТ</a:t>
            </a:r>
            <a:br>
              <a:rPr lang="ru-RU" sz="3200" b="1" dirty="0" smtClean="0">
                <a:solidFill>
                  <a:schemeClr val="accent5">
                    <a:lumMod val="75000"/>
                  </a:schemeClr>
                </a:solidFill>
                <a:latin typeface="Arial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chemeClr val="accent5">
                    <a:lumMod val="75000"/>
                  </a:schemeClr>
                </a:solidFill>
                <a:latin typeface="Arial" charset="0"/>
                <a:cs typeface="Times New Roman" pitchFamily="18" charset="0"/>
              </a:rPr>
              <a:t>ПЕДАГОГА</a:t>
            </a:r>
            <a:r>
              <a:rPr lang="ru-RU" sz="3200" b="1" dirty="0">
                <a:solidFill>
                  <a:schemeClr val="accent5">
                    <a:lumMod val="75000"/>
                  </a:schemeClr>
                </a:solidFill>
                <a:latin typeface="Arial" charset="0"/>
                <a:cs typeface="Times New Roman" pitchFamily="18" charset="0"/>
              </a:rPr>
              <a:t/>
            </a:r>
            <a:br>
              <a:rPr lang="ru-RU" sz="3200" b="1" dirty="0">
                <a:solidFill>
                  <a:schemeClr val="accent5">
                    <a:lumMod val="75000"/>
                  </a:schemeClr>
                </a:solidFill>
                <a:latin typeface="Arial" charset="0"/>
                <a:cs typeface="Times New Roman" pitchFamily="18" charset="0"/>
              </a:rPr>
            </a:br>
            <a:r>
              <a:rPr lang="ru-RU" sz="3200" b="1" dirty="0">
                <a:solidFill>
                  <a:srgbClr val="376092"/>
                </a:solidFill>
                <a:latin typeface="Arial" charset="0"/>
                <a:cs typeface="Times New Roman" pitchFamily="18" charset="0"/>
              </a:rPr>
              <a:t/>
            </a:r>
            <a:br>
              <a:rPr lang="ru-RU" sz="3200" b="1" dirty="0">
                <a:solidFill>
                  <a:srgbClr val="376092"/>
                </a:solidFill>
                <a:latin typeface="Arial" charset="0"/>
                <a:cs typeface="Times New Roman" pitchFamily="18" charset="0"/>
              </a:rPr>
            </a:br>
            <a:endParaRPr lang="ru-RU" sz="3200" b="1" dirty="0">
              <a:solidFill>
                <a:srgbClr val="376092"/>
              </a:solidFill>
              <a:latin typeface="Arial" charset="0"/>
              <a:cs typeface="Times New Roman" pitchFamily="18" charset="0"/>
            </a:endParaRPr>
          </a:p>
        </p:txBody>
      </p:sp>
      <p:sp>
        <p:nvSpPr>
          <p:cNvPr id="2053" name="Заголовок 1"/>
          <p:cNvSpPr>
            <a:spLocks/>
          </p:cNvSpPr>
          <p:nvPr/>
        </p:nvSpPr>
        <p:spPr bwMode="auto">
          <a:xfrm>
            <a:off x="2987824" y="6093296"/>
            <a:ext cx="3528392" cy="216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>
                <a:solidFill>
                  <a:srgbClr val="376092"/>
                </a:solidFill>
                <a:latin typeface="Arial" charset="0"/>
              </a:rPr>
              <a:t>201</a:t>
            </a:r>
            <a:r>
              <a:rPr lang="en-US" sz="1400" dirty="0" smtClean="0">
                <a:solidFill>
                  <a:srgbClr val="376092"/>
                </a:solidFill>
                <a:latin typeface="Arial" charset="0"/>
              </a:rPr>
              <a:t>7</a:t>
            </a:r>
            <a:r>
              <a:rPr lang="ru-RU" sz="1400" dirty="0" smtClean="0">
                <a:solidFill>
                  <a:srgbClr val="376092"/>
                </a:solidFill>
                <a:latin typeface="Arial" charset="0"/>
              </a:rPr>
              <a:t>г.</a:t>
            </a:r>
            <a:endParaRPr lang="ru-RU" sz="1400" dirty="0">
              <a:solidFill>
                <a:srgbClr val="376092"/>
              </a:solidFill>
              <a:latin typeface="Arial" charset="0"/>
            </a:endParaRP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 cstate="print"/>
          <a:srcRect l="97510" b="6065"/>
          <a:stretch>
            <a:fillRect/>
          </a:stretch>
        </p:blipFill>
        <p:spPr bwMode="auto">
          <a:xfrm>
            <a:off x="8929688" y="-12700"/>
            <a:ext cx="214312" cy="687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4"/>
          <p:cNvPicPr>
            <a:picLocks noChangeAspect="1" noChangeArrowheads="1"/>
          </p:cNvPicPr>
          <p:nvPr/>
        </p:nvPicPr>
        <p:blipFill>
          <a:blip r:embed="rId2" cstate="print"/>
          <a:srcRect l="97510" b="6065"/>
          <a:stretch>
            <a:fillRect/>
          </a:stretch>
        </p:blipFill>
        <p:spPr bwMode="auto">
          <a:xfrm>
            <a:off x="0" y="-12700"/>
            <a:ext cx="214312" cy="687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Заголовок 1"/>
          <p:cNvSpPr>
            <a:spLocks/>
          </p:cNvSpPr>
          <p:nvPr/>
        </p:nvSpPr>
        <p:spPr bwMode="auto">
          <a:xfrm>
            <a:off x="4355976" y="4941168"/>
            <a:ext cx="4464496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ru-RU" sz="1600" b="1" i="1" dirty="0" smtClean="0">
                <a:solidFill>
                  <a:srgbClr val="4BACC6">
                    <a:lumMod val="50000"/>
                  </a:srgbClr>
                </a:solidFill>
                <a:latin typeface="Arial" charset="0"/>
              </a:rPr>
              <a:t> </a:t>
            </a:r>
            <a:endParaRPr lang="ru-RU" sz="1600" b="1" i="1" dirty="0">
              <a:solidFill>
                <a:srgbClr val="4BACC6">
                  <a:lumMod val="50000"/>
                </a:srgbClr>
              </a:solidFill>
              <a:latin typeface="Arial" charset="0"/>
            </a:endParaRPr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>
            <a:off x="197983" y="3789040"/>
            <a:ext cx="8940585" cy="0"/>
          </a:xfrm>
          <a:prstGeom prst="line">
            <a:avLst/>
          </a:prstGeom>
          <a:ln w="34925" cmpd="dbl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http://www.edu.gov.kz/sites/all/themes/edu/logo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5536" y="116632"/>
            <a:ext cx="952500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Заголовок 1"/>
          <p:cNvSpPr>
            <a:spLocks/>
          </p:cNvSpPr>
          <p:nvPr/>
        </p:nvSpPr>
        <p:spPr bwMode="auto">
          <a:xfrm>
            <a:off x="1217688" y="404664"/>
            <a:ext cx="7920880" cy="5903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600" b="1" i="1" dirty="0" smtClean="0">
                <a:solidFill>
                  <a:srgbClr val="4BACC6">
                    <a:lumMod val="75000"/>
                  </a:srgbClr>
                </a:solidFill>
                <a:latin typeface="Arial" charset="0"/>
              </a:rPr>
              <a:t>Министерство образования и науки Республики Казахстан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sz="1600" b="1" i="1" dirty="0" smtClean="0">
              <a:solidFill>
                <a:srgbClr val="1F497D">
                  <a:lumMod val="50000"/>
                </a:srgbClr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69095184"/>
      </p:ext>
    </p:extLst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AutoShape 183"/>
          <p:cNvCxnSpPr>
            <a:cxnSpLocks noChangeShapeType="1"/>
          </p:cNvCxnSpPr>
          <p:nvPr/>
        </p:nvCxnSpPr>
        <p:spPr bwMode="auto">
          <a:xfrm flipV="1">
            <a:off x="1015365" y="6918325"/>
            <a:ext cx="9184640" cy="0"/>
          </a:xfrm>
          <a:prstGeom prst="straightConnector1">
            <a:avLst/>
          </a:prstGeom>
          <a:noFill/>
          <a:ln w="9525">
            <a:solidFill>
              <a:schemeClr val="bg1">
                <a:lumMod val="50000"/>
                <a:lumOff val="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106" name="Rectangle 105"/>
          <p:cNvSpPr>
            <a:spLocks noChangeArrowheads="1"/>
          </p:cNvSpPr>
          <p:nvPr/>
        </p:nvSpPr>
        <p:spPr bwMode="auto">
          <a:xfrm>
            <a:off x="1835697" y="251310"/>
            <a:ext cx="6120680" cy="30777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1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Карта профессиональных квалификаций сферы образования</a:t>
            </a:r>
            <a:endParaRPr kumimoji="0" lang="ru-RU" altLang="ru-RU" sz="1400" b="0" i="0" u="none" strike="noStrike" cap="none" normalizeH="0" baseline="0" dirty="0" smtClean="0">
              <a:ln>
                <a:noFill/>
              </a:ln>
              <a:solidFill>
                <a:schemeClr val="accent5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7" name="Rectangle 130"/>
          <p:cNvSpPr>
            <a:spLocks noChangeArrowheads="1"/>
          </p:cNvSpPr>
          <p:nvPr/>
        </p:nvSpPr>
        <p:spPr bwMode="auto">
          <a:xfrm>
            <a:off x="152400" y="6096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7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altLang="ru-RU" sz="7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8" name="Rectangle 134"/>
          <p:cNvSpPr>
            <a:spLocks noChangeArrowheads="1"/>
          </p:cNvSpPr>
          <p:nvPr/>
        </p:nvSpPr>
        <p:spPr bwMode="auto">
          <a:xfrm>
            <a:off x="152400" y="10668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ru-RU" altLang="ru-RU" sz="7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9" name="Rectangle 179"/>
          <p:cNvSpPr>
            <a:spLocks noChangeArrowheads="1"/>
          </p:cNvSpPr>
          <p:nvPr/>
        </p:nvSpPr>
        <p:spPr bwMode="auto">
          <a:xfrm>
            <a:off x="152400" y="10668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7" name="Группа 6"/>
          <p:cNvGrpSpPr>
            <a:grpSpLocks/>
          </p:cNvGrpSpPr>
          <p:nvPr/>
        </p:nvGrpSpPr>
        <p:grpSpPr bwMode="auto">
          <a:xfrm>
            <a:off x="329249" y="778192"/>
            <a:ext cx="8534378" cy="5891168"/>
            <a:chOff x="390" y="2048"/>
            <a:chExt cx="16163" cy="8808"/>
          </a:xfrm>
        </p:grpSpPr>
        <p:grpSp>
          <p:nvGrpSpPr>
            <p:cNvPr id="8" name="Group 147"/>
            <p:cNvGrpSpPr>
              <a:grpSpLocks/>
            </p:cNvGrpSpPr>
            <p:nvPr/>
          </p:nvGrpSpPr>
          <p:grpSpPr bwMode="auto">
            <a:xfrm>
              <a:off x="1359" y="4162"/>
              <a:ext cx="15194" cy="6642"/>
              <a:chOff x="1359" y="4013"/>
              <a:chExt cx="14490" cy="6642"/>
            </a:xfrm>
          </p:grpSpPr>
          <p:cxnSp>
            <p:nvCxnSpPr>
              <p:cNvPr id="133" name="AutoShape 174"/>
              <p:cNvCxnSpPr>
                <a:cxnSpLocks noChangeShapeType="1"/>
              </p:cNvCxnSpPr>
              <p:nvPr/>
            </p:nvCxnSpPr>
            <p:spPr bwMode="auto">
              <a:xfrm flipV="1">
                <a:off x="1385" y="8963"/>
                <a:ext cx="14464" cy="0"/>
              </a:xfrm>
              <a:prstGeom prst="straightConnector1">
                <a:avLst/>
              </a:prstGeom>
              <a:noFill/>
              <a:ln w="9525">
                <a:solidFill>
                  <a:schemeClr val="bg1">
                    <a:lumMod val="50000"/>
                    <a:lumOff val="0"/>
                  </a:schemeClr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  <p:cxnSp>
            <p:nvCxnSpPr>
              <p:cNvPr id="134" name="AutoShape 183"/>
              <p:cNvCxnSpPr>
                <a:cxnSpLocks noChangeShapeType="1"/>
              </p:cNvCxnSpPr>
              <p:nvPr/>
            </p:nvCxnSpPr>
            <p:spPr bwMode="auto">
              <a:xfrm flipV="1">
                <a:off x="1359" y="10655"/>
                <a:ext cx="14464" cy="0"/>
              </a:xfrm>
              <a:prstGeom prst="straightConnector1">
                <a:avLst/>
              </a:prstGeom>
              <a:noFill/>
              <a:ln w="9525">
                <a:solidFill>
                  <a:schemeClr val="bg1">
                    <a:lumMod val="50000"/>
                    <a:lumOff val="0"/>
                  </a:schemeClr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  <p:cxnSp>
            <p:nvCxnSpPr>
              <p:cNvPr id="135" name="AutoShape 165"/>
              <p:cNvCxnSpPr>
                <a:cxnSpLocks noChangeShapeType="1"/>
              </p:cNvCxnSpPr>
              <p:nvPr/>
            </p:nvCxnSpPr>
            <p:spPr bwMode="auto">
              <a:xfrm flipV="1">
                <a:off x="1366" y="5854"/>
                <a:ext cx="14464" cy="0"/>
              </a:xfrm>
              <a:prstGeom prst="straightConnector1">
                <a:avLst/>
              </a:prstGeom>
              <a:noFill/>
              <a:ln w="9525">
                <a:solidFill>
                  <a:schemeClr val="bg1">
                    <a:lumMod val="50000"/>
                    <a:lumOff val="0"/>
                  </a:schemeClr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  <p:cxnSp>
            <p:nvCxnSpPr>
              <p:cNvPr id="136" name="AutoShape 163"/>
              <p:cNvCxnSpPr>
                <a:cxnSpLocks noChangeShapeType="1"/>
              </p:cNvCxnSpPr>
              <p:nvPr/>
            </p:nvCxnSpPr>
            <p:spPr bwMode="auto">
              <a:xfrm flipV="1">
                <a:off x="1373" y="4013"/>
                <a:ext cx="14464" cy="0"/>
              </a:xfrm>
              <a:prstGeom prst="straightConnector1">
                <a:avLst/>
              </a:prstGeom>
              <a:noFill/>
              <a:ln w="9525">
                <a:solidFill>
                  <a:schemeClr val="bg1">
                    <a:lumMod val="50000"/>
                    <a:lumOff val="0"/>
                  </a:schemeClr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</p:grpSp>
        <p:grpSp>
          <p:nvGrpSpPr>
            <p:cNvPr id="10" name="Group 8"/>
            <p:cNvGrpSpPr>
              <a:grpSpLocks/>
            </p:cNvGrpSpPr>
            <p:nvPr/>
          </p:nvGrpSpPr>
          <p:grpSpPr bwMode="auto">
            <a:xfrm>
              <a:off x="13482" y="2786"/>
              <a:ext cx="1723" cy="5530"/>
              <a:chOff x="12792" y="2786"/>
              <a:chExt cx="1723" cy="5530"/>
            </a:xfrm>
          </p:grpSpPr>
          <p:sp>
            <p:nvSpPr>
              <p:cNvPr id="122" name="Text Box 242"/>
              <p:cNvSpPr txBox="1">
                <a:spLocks noChangeArrowheads="1"/>
              </p:cNvSpPr>
              <p:nvPr/>
            </p:nvSpPr>
            <p:spPr bwMode="auto">
              <a:xfrm>
                <a:off x="13036" y="5394"/>
                <a:ext cx="1247" cy="510"/>
              </a:xfrm>
              <a:prstGeom prst="rect">
                <a:avLst/>
              </a:prstGeom>
              <a:solidFill>
                <a:srgbClr val="92D050"/>
              </a:solidFill>
              <a:ln w="9525">
                <a:solidFill>
                  <a:schemeClr val="bg1">
                    <a:lumMod val="50000"/>
                    <a:lumOff val="0"/>
                  </a:schemeClr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algn="ctr"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ru-RU" sz="600">
                    <a:solidFill>
                      <a:srgbClr val="FF0000"/>
                    </a:solidFill>
                    <a:effectLst/>
                    <a:ea typeface="Calibri"/>
                    <a:cs typeface="Calibri"/>
                  </a:rPr>
                  <a:t>Рук-ль организации</a:t>
                </a:r>
                <a:endParaRPr lang="ru-RU" sz="600">
                  <a:effectLst/>
                  <a:ea typeface="Calibri"/>
                  <a:cs typeface="Times New Roman"/>
                </a:endParaRPr>
              </a:p>
            </p:txBody>
          </p:sp>
          <p:sp>
            <p:nvSpPr>
              <p:cNvPr id="123" name="Text Box 240"/>
              <p:cNvSpPr txBox="1">
                <a:spLocks noChangeArrowheads="1"/>
              </p:cNvSpPr>
              <p:nvPr/>
            </p:nvSpPr>
            <p:spPr bwMode="auto">
              <a:xfrm>
                <a:off x="13003" y="6920"/>
                <a:ext cx="1306" cy="552"/>
              </a:xfrm>
              <a:prstGeom prst="rect">
                <a:avLst/>
              </a:prstGeom>
              <a:solidFill>
                <a:srgbClr val="92D050"/>
              </a:solidFill>
              <a:ln w="9525">
                <a:solidFill>
                  <a:schemeClr val="bg1">
                    <a:lumMod val="50000"/>
                    <a:lumOff val="0"/>
                  </a:schemeClr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algn="ctr"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ru-RU" sz="600">
                    <a:effectLst/>
                    <a:ea typeface="Calibri"/>
                    <a:cs typeface="Calibri"/>
                  </a:rPr>
                  <a:t>Зам.рук-ля организации</a:t>
                </a:r>
                <a:endParaRPr lang="ru-RU" sz="600">
                  <a:effectLst/>
                  <a:ea typeface="Calibri"/>
                  <a:cs typeface="Times New Roman"/>
                </a:endParaRPr>
              </a:p>
            </p:txBody>
          </p:sp>
          <p:sp>
            <p:nvSpPr>
              <p:cNvPr id="124" name="Text Box 245"/>
              <p:cNvSpPr txBox="1">
                <a:spLocks noChangeArrowheads="1"/>
              </p:cNvSpPr>
              <p:nvPr/>
            </p:nvSpPr>
            <p:spPr bwMode="auto">
              <a:xfrm>
                <a:off x="13018" y="7636"/>
                <a:ext cx="1304" cy="680"/>
              </a:xfrm>
              <a:prstGeom prst="rect">
                <a:avLst/>
              </a:prstGeom>
              <a:solidFill>
                <a:srgbClr val="92D050"/>
              </a:solidFill>
              <a:ln w="9525">
                <a:solidFill>
                  <a:schemeClr val="bg1">
                    <a:lumMod val="50000"/>
                    <a:lumOff val="0"/>
                  </a:schemeClr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algn="ctr"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ru-RU" sz="600">
                    <a:effectLst/>
                    <a:ea typeface="Calibri"/>
                    <a:cs typeface="Calibri"/>
                  </a:rPr>
                  <a:t>Рук-ль структурного подразделения</a:t>
                </a:r>
                <a:endParaRPr lang="ru-RU" sz="600">
                  <a:effectLst/>
                  <a:ea typeface="Calibri"/>
                  <a:cs typeface="Times New Roman"/>
                </a:endParaRPr>
              </a:p>
            </p:txBody>
          </p:sp>
          <p:sp>
            <p:nvSpPr>
              <p:cNvPr id="125" name="Text Box 285"/>
              <p:cNvSpPr txBox="1">
                <a:spLocks noChangeArrowheads="1"/>
              </p:cNvSpPr>
              <p:nvPr/>
            </p:nvSpPr>
            <p:spPr bwMode="auto">
              <a:xfrm>
                <a:off x="13016" y="6203"/>
                <a:ext cx="1306" cy="552"/>
              </a:xfrm>
              <a:prstGeom prst="rect">
                <a:avLst/>
              </a:prstGeom>
              <a:solidFill>
                <a:srgbClr val="92D050"/>
              </a:solidFill>
              <a:ln w="9525">
                <a:solidFill>
                  <a:schemeClr val="bg1">
                    <a:lumMod val="50000"/>
                    <a:lumOff val="0"/>
                  </a:schemeClr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algn="ctr"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ru-RU" sz="600">
                    <a:effectLst/>
                    <a:ea typeface="Calibri"/>
                    <a:cs typeface="Calibri"/>
                  </a:rPr>
                  <a:t>Рук-ль организации</a:t>
                </a:r>
                <a:endParaRPr lang="ru-RU" sz="600">
                  <a:effectLst/>
                  <a:ea typeface="Calibri"/>
                  <a:cs typeface="Times New Roman"/>
                </a:endParaRPr>
              </a:p>
            </p:txBody>
          </p:sp>
          <p:sp>
            <p:nvSpPr>
              <p:cNvPr id="126" name="Text Box 244"/>
              <p:cNvSpPr txBox="1">
                <a:spLocks noChangeArrowheads="1"/>
              </p:cNvSpPr>
              <p:nvPr/>
            </p:nvSpPr>
            <p:spPr bwMode="auto">
              <a:xfrm>
                <a:off x="13006" y="2786"/>
                <a:ext cx="1361" cy="510"/>
              </a:xfrm>
              <a:prstGeom prst="rect">
                <a:avLst/>
              </a:prstGeom>
              <a:solidFill>
                <a:srgbClr val="92D050"/>
              </a:solidFill>
              <a:ln w="9525">
                <a:solidFill>
                  <a:schemeClr val="bg1">
                    <a:lumMod val="50000"/>
                    <a:lumOff val="0"/>
                  </a:schemeClr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algn="ctr"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ru-RU" sz="600">
                    <a:effectLst/>
                    <a:ea typeface="Calibri"/>
                    <a:cs typeface="Times New Roman"/>
                  </a:rPr>
                  <a:t>ОО </a:t>
                </a:r>
              </a:p>
              <a:p>
                <a:pPr algn="ctr"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ru-RU" sz="600">
                    <a:effectLst/>
                    <a:ea typeface="Calibri"/>
                    <a:cs typeface="Times New Roman"/>
                  </a:rPr>
                  <a:t>(кроме вузов)</a:t>
                </a:r>
              </a:p>
            </p:txBody>
          </p:sp>
          <p:cxnSp>
            <p:nvCxnSpPr>
              <p:cNvPr id="127" name="AutoShape 355"/>
              <p:cNvCxnSpPr>
                <a:cxnSpLocks noChangeShapeType="1"/>
              </p:cNvCxnSpPr>
              <p:nvPr/>
            </p:nvCxnSpPr>
            <p:spPr bwMode="auto">
              <a:xfrm flipV="1">
                <a:off x="14220" y="5828"/>
                <a:ext cx="0" cy="510"/>
              </a:xfrm>
              <a:prstGeom prst="straightConnector1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  <p:cxnSp>
            <p:nvCxnSpPr>
              <p:cNvPr id="128" name="AutoShape 357"/>
              <p:cNvCxnSpPr>
                <a:cxnSpLocks noChangeShapeType="1"/>
              </p:cNvCxnSpPr>
              <p:nvPr/>
            </p:nvCxnSpPr>
            <p:spPr bwMode="auto">
              <a:xfrm flipV="1">
                <a:off x="12807" y="3587"/>
                <a:ext cx="1669" cy="496"/>
              </a:xfrm>
              <a:prstGeom prst="straightConnector1">
                <a:avLst/>
              </a:prstGeom>
              <a:noFill/>
              <a:ln w="9525">
                <a:solidFill>
                  <a:schemeClr val="tx1">
                    <a:lumMod val="65000"/>
                    <a:lumOff val="35000"/>
                  </a:schemeClr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  <p:cxnSp>
            <p:nvCxnSpPr>
              <p:cNvPr id="129" name="AutoShape 358"/>
              <p:cNvCxnSpPr>
                <a:cxnSpLocks noChangeShapeType="1"/>
              </p:cNvCxnSpPr>
              <p:nvPr/>
            </p:nvCxnSpPr>
            <p:spPr bwMode="auto">
              <a:xfrm flipV="1">
                <a:off x="12814" y="3475"/>
                <a:ext cx="1701" cy="0"/>
              </a:xfrm>
              <a:prstGeom prst="straightConnector1">
                <a:avLst/>
              </a:prstGeom>
              <a:noFill/>
              <a:ln w="9525">
                <a:solidFill>
                  <a:schemeClr val="tx1">
                    <a:lumMod val="65000"/>
                    <a:lumOff val="35000"/>
                  </a:schemeClr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  <p:cxnSp>
            <p:nvCxnSpPr>
              <p:cNvPr id="130" name="AutoShape 359"/>
              <p:cNvCxnSpPr>
                <a:cxnSpLocks noChangeShapeType="1"/>
              </p:cNvCxnSpPr>
              <p:nvPr/>
            </p:nvCxnSpPr>
            <p:spPr bwMode="auto">
              <a:xfrm>
                <a:off x="12792" y="4083"/>
                <a:ext cx="1701" cy="0"/>
              </a:xfrm>
              <a:prstGeom prst="straightConnector1">
                <a:avLst/>
              </a:prstGeom>
              <a:noFill/>
              <a:ln w="9525">
                <a:solidFill>
                  <a:schemeClr val="tx1">
                    <a:lumMod val="65000"/>
                    <a:lumOff val="35000"/>
                  </a:schemeClr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  <p:cxnSp>
            <p:nvCxnSpPr>
              <p:cNvPr id="131" name="AutoShape 361"/>
              <p:cNvCxnSpPr>
                <a:cxnSpLocks noChangeShapeType="1"/>
              </p:cNvCxnSpPr>
              <p:nvPr/>
            </p:nvCxnSpPr>
            <p:spPr bwMode="auto">
              <a:xfrm flipV="1">
                <a:off x="12807" y="5297"/>
                <a:ext cx="1701" cy="0"/>
              </a:xfrm>
              <a:prstGeom prst="straightConnector1">
                <a:avLst/>
              </a:prstGeom>
              <a:noFill/>
              <a:ln w="9525">
                <a:solidFill>
                  <a:schemeClr val="tx1">
                    <a:lumMod val="65000"/>
                    <a:lumOff val="35000"/>
                  </a:schemeClr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  <p:cxnSp>
            <p:nvCxnSpPr>
              <p:cNvPr id="132" name="AutoShape 363"/>
              <p:cNvCxnSpPr>
                <a:cxnSpLocks noChangeShapeType="1"/>
              </p:cNvCxnSpPr>
              <p:nvPr/>
            </p:nvCxnSpPr>
            <p:spPr bwMode="auto">
              <a:xfrm flipV="1">
                <a:off x="12792" y="4623"/>
                <a:ext cx="1701" cy="0"/>
              </a:xfrm>
              <a:prstGeom prst="straightConnector1">
                <a:avLst/>
              </a:prstGeom>
              <a:noFill/>
              <a:ln w="9525">
                <a:solidFill>
                  <a:schemeClr val="tx1">
                    <a:lumMod val="65000"/>
                    <a:lumOff val="35000"/>
                  </a:schemeClr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</p:grpSp>
        <p:grpSp>
          <p:nvGrpSpPr>
            <p:cNvPr id="11" name="Group 20"/>
            <p:cNvGrpSpPr>
              <a:grpSpLocks/>
            </p:cNvGrpSpPr>
            <p:nvPr/>
          </p:nvGrpSpPr>
          <p:grpSpPr bwMode="auto">
            <a:xfrm>
              <a:off x="6594" y="2805"/>
              <a:ext cx="1151" cy="7570"/>
              <a:chOff x="6759" y="2805"/>
              <a:chExt cx="1151" cy="7570"/>
            </a:xfrm>
          </p:grpSpPr>
          <p:sp>
            <p:nvSpPr>
              <p:cNvPr id="116" name="Text Box 274"/>
              <p:cNvSpPr txBox="1">
                <a:spLocks noChangeArrowheads="1"/>
              </p:cNvSpPr>
              <p:nvPr/>
            </p:nvSpPr>
            <p:spPr bwMode="auto">
              <a:xfrm>
                <a:off x="6833" y="10035"/>
                <a:ext cx="1077" cy="340"/>
              </a:xfrm>
              <a:prstGeom prst="rect">
                <a:avLst/>
              </a:prstGeom>
              <a:solidFill>
                <a:srgbClr val="49F321"/>
              </a:solidFill>
              <a:ln w="9525">
                <a:solidFill>
                  <a:schemeClr val="bg1">
                    <a:lumMod val="50000"/>
                    <a:lumOff val="0"/>
                  </a:schemeClr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algn="ctr"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ru-RU" sz="600">
                    <a:effectLst/>
                    <a:ea typeface="Calibri"/>
                    <a:cs typeface="Calibri"/>
                  </a:rPr>
                  <a:t>Воспитатель </a:t>
                </a:r>
                <a:endParaRPr lang="ru-RU" sz="600">
                  <a:effectLst/>
                  <a:ea typeface="Calibri"/>
                  <a:cs typeface="Times New Roman"/>
                </a:endParaRPr>
              </a:p>
            </p:txBody>
          </p:sp>
          <p:sp>
            <p:nvSpPr>
              <p:cNvPr id="117" name="Text Box 273"/>
              <p:cNvSpPr txBox="1">
                <a:spLocks noChangeArrowheads="1"/>
              </p:cNvSpPr>
              <p:nvPr/>
            </p:nvSpPr>
            <p:spPr bwMode="auto">
              <a:xfrm>
                <a:off x="6806" y="8323"/>
                <a:ext cx="1077" cy="340"/>
              </a:xfrm>
              <a:prstGeom prst="rect">
                <a:avLst/>
              </a:prstGeom>
              <a:solidFill>
                <a:srgbClr val="49F321"/>
              </a:solidFill>
              <a:ln w="9525">
                <a:solidFill>
                  <a:schemeClr val="bg1">
                    <a:lumMod val="50000"/>
                    <a:lumOff val="0"/>
                  </a:schemeClr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algn="ctr"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ru-RU" sz="600">
                    <a:effectLst/>
                    <a:ea typeface="Calibri"/>
                    <a:cs typeface="Calibri"/>
                  </a:rPr>
                  <a:t>Воспитатель </a:t>
                </a:r>
                <a:endParaRPr lang="ru-RU" sz="600">
                  <a:effectLst/>
                  <a:ea typeface="Calibri"/>
                  <a:cs typeface="Times New Roman"/>
                </a:endParaRPr>
              </a:p>
            </p:txBody>
          </p:sp>
          <p:sp>
            <p:nvSpPr>
              <p:cNvPr id="118" name="Text Box 275"/>
              <p:cNvSpPr txBox="1">
                <a:spLocks noChangeArrowheads="1"/>
              </p:cNvSpPr>
              <p:nvPr/>
            </p:nvSpPr>
            <p:spPr bwMode="auto">
              <a:xfrm>
                <a:off x="6818" y="6550"/>
                <a:ext cx="1077" cy="875"/>
              </a:xfrm>
              <a:prstGeom prst="rect">
                <a:avLst/>
              </a:prstGeom>
              <a:solidFill>
                <a:srgbClr val="49F321"/>
              </a:solidFill>
              <a:ln w="9525">
                <a:solidFill>
                  <a:schemeClr val="bg1">
                    <a:lumMod val="50000"/>
                    <a:lumOff val="0"/>
                  </a:schemeClr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algn="ctr"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ru-RU" sz="600">
                    <a:effectLst/>
                    <a:ea typeface="Calibri"/>
                    <a:cs typeface="Calibri"/>
                  </a:rPr>
                  <a:t>Учитель-логопед</a:t>
                </a:r>
                <a:endParaRPr lang="ru-RU" sz="600">
                  <a:effectLst/>
                  <a:ea typeface="Calibri"/>
                  <a:cs typeface="Times New Roman"/>
                </a:endParaRPr>
              </a:p>
              <a:p>
                <a:pPr algn="ctr"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ru-RU" sz="600">
                    <a:effectLst/>
                    <a:ea typeface="Calibri"/>
                    <a:cs typeface="Calibri"/>
                  </a:rPr>
                  <a:t>Учитель-дефектолог</a:t>
                </a:r>
                <a:endParaRPr lang="ru-RU" sz="600">
                  <a:effectLst/>
                  <a:ea typeface="Calibri"/>
                  <a:cs typeface="Times New Roman"/>
                </a:endParaRPr>
              </a:p>
              <a:p>
                <a:pPr algn="ctr"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ru-RU" sz="600">
                    <a:effectLst/>
                    <a:ea typeface="Calibri"/>
                    <a:cs typeface="Calibri"/>
                  </a:rPr>
                  <a:t> </a:t>
                </a:r>
                <a:endParaRPr lang="ru-RU" sz="600">
                  <a:effectLst/>
                  <a:ea typeface="Calibri"/>
                  <a:cs typeface="Times New Roman"/>
                </a:endParaRPr>
              </a:p>
            </p:txBody>
          </p:sp>
          <p:sp>
            <p:nvSpPr>
              <p:cNvPr id="119" name="Text Box 278"/>
              <p:cNvSpPr txBox="1">
                <a:spLocks noChangeArrowheads="1"/>
              </p:cNvSpPr>
              <p:nvPr/>
            </p:nvSpPr>
            <p:spPr bwMode="auto">
              <a:xfrm>
                <a:off x="6818" y="7496"/>
                <a:ext cx="1077" cy="340"/>
              </a:xfrm>
              <a:prstGeom prst="rect">
                <a:avLst/>
              </a:prstGeom>
              <a:solidFill>
                <a:srgbClr val="49F321"/>
              </a:solidFill>
              <a:ln w="9525">
                <a:solidFill>
                  <a:schemeClr val="bg1">
                    <a:lumMod val="50000"/>
                    <a:lumOff val="0"/>
                  </a:schemeClr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algn="ctr"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ru-RU" sz="600">
                    <a:effectLst/>
                    <a:ea typeface="Calibri"/>
                    <a:cs typeface="Calibri"/>
                  </a:rPr>
                  <a:t>Учитель СОО</a:t>
                </a:r>
                <a:endParaRPr lang="ru-RU" sz="600">
                  <a:effectLst/>
                  <a:ea typeface="Calibri"/>
                  <a:cs typeface="Times New Roman"/>
                </a:endParaRPr>
              </a:p>
            </p:txBody>
          </p:sp>
          <p:sp>
            <p:nvSpPr>
              <p:cNvPr id="120" name="Text Box 214"/>
              <p:cNvSpPr txBox="1">
                <a:spLocks noChangeArrowheads="1"/>
              </p:cNvSpPr>
              <p:nvPr/>
            </p:nvSpPr>
            <p:spPr bwMode="auto">
              <a:xfrm>
                <a:off x="6759" y="2805"/>
                <a:ext cx="1134" cy="397"/>
              </a:xfrm>
              <a:prstGeom prst="rect">
                <a:avLst/>
              </a:prstGeom>
              <a:solidFill>
                <a:srgbClr val="49F321"/>
              </a:solidFill>
              <a:ln w="9525">
                <a:solidFill>
                  <a:schemeClr val="bg1">
                    <a:lumMod val="50000"/>
                    <a:lumOff val="0"/>
                  </a:schemeClr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algn="ctr"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ru-RU" sz="600">
                    <a:effectLst/>
                    <a:ea typeface="Calibri"/>
                    <a:cs typeface="Times New Roman"/>
                  </a:rPr>
                  <a:t>ПР СОО</a:t>
                </a:r>
              </a:p>
            </p:txBody>
          </p:sp>
          <p:cxnSp>
            <p:nvCxnSpPr>
              <p:cNvPr id="121" name="AutoShape 370"/>
              <p:cNvCxnSpPr>
                <a:cxnSpLocks noChangeShapeType="1"/>
              </p:cNvCxnSpPr>
              <p:nvPr/>
            </p:nvCxnSpPr>
            <p:spPr bwMode="auto">
              <a:xfrm flipV="1">
                <a:off x="6878" y="8689"/>
                <a:ext cx="0" cy="1361"/>
              </a:xfrm>
              <a:prstGeom prst="straightConnector1">
                <a:avLst/>
              </a:prstGeom>
              <a:noFill/>
              <a:ln w="9525">
                <a:solidFill>
                  <a:schemeClr val="tx1">
                    <a:lumMod val="65000"/>
                    <a:lumOff val="35000"/>
                  </a:schemeClr>
                </a:solidFill>
                <a:round/>
                <a:headEnd type="oval" w="med" len="med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</p:grpSp>
        <p:grpSp>
          <p:nvGrpSpPr>
            <p:cNvPr id="12" name="Group 27"/>
            <p:cNvGrpSpPr>
              <a:grpSpLocks/>
            </p:cNvGrpSpPr>
            <p:nvPr/>
          </p:nvGrpSpPr>
          <p:grpSpPr bwMode="auto">
            <a:xfrm>
              <a:off x="7816" y="2811"/>
              <a:ext cx="1005" cy="2274"/>
              <a:chOff x="7980" y="2811"/>
              <a:chExt cx="1155" cy="2274"/>
            </a:xfrm>
          </p:grpSpPr>
          <p:sp>
            <p:nvSpPr>
              <p:cNvPr id="110" name="Text Box 280"/>
              <p:cNvSpPr txBox="1">
                <a:spLocks noChangeArrowheads="1"/>
              </p:cNvSpPr>
              <p:nvPr/>
            </p:nvSpPr>
            <p:spPr bwMode="auto">
              <a:xfrm>
                <a:off x="7980" y="4255"/>
                <a:ext cx="1134" cy="340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bg1">
                    <a:lumMod val="50000"/>
                    <a:lumOff val="0"/>
                  </a:schemeClr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algn="ctr"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ru-RU" sz="600">
                    <a:effectLst/>
                    <a:ea typeface="Calibri"/>
                    <a:cs typeface="Times New Roman"/>
                  </a:rPr>
                  <a:t>Ст.преп-ль</a:t>
                </a:r>
              </a:p>
            </p:txBody>
          </p:sp>
          <p:sp>
            <p:nvSpPr>
              <p:cNvPr id="111" name="Text Box 281"/>
              <p:cNvSpPr txBox="1">
                <a:spLocks noChangeArrowheads="1"/>
              </p:cNvSpPr>
              <p:nvPr/>
            </p:nvSpPr>
            <p:spPr bwMode="auto">
              <a:xfrm>
                <a:off x="7982" y="4745"/>
                <a:ext cx="1134" cy="340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bg1">
                    <a:lumMod val="50000"/>
                    <a:lumOff val="0"/>
                  </a:schemeClr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algn="ctr"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ru-RU" sz="600">
                    <a:effectLst/>
                    <a:ea typeface="Calibri"/>
                    <a:cs typeface="Times New Roman"/>
                  </a:rPr>
                  <a:t>Тренер</a:t>
                </a:r>
              </a:p>
            </p:txBody>
          </p:sp>
          <p:sp>
            <p:nvSpPr>
              <p:cNvPr id="112" name="Text Box 215"/>
              <p:cNvSpPr txBox="1">
                <a:spLocks noChangeArrowheads="1"/>
              </p:cNvSpPr>
              <p:nvPr/>
            </p:nvSpPr>
            <p:spPr bwMode="auto">
              <a:xfrm>
                <a:off x="7987" y="2811"/>
                <a:ext cx="1134" cy="397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bg1">
                    <a:lumMod val="50000"/>
                    <a:lumOff val="0"/>
                  </a:schemeClr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algn="ctr"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ru-RU" sz="600">
                    <a:effectLst/>
                    <a:ea typeface="Calibri"/>
                    <a:cs typeface="Times New Roman"/>
                  </a:rPr>
                  <a:t>ПР ДОвзр</a:t>
                </a:r>
              </a:p>
            </p:txBody>
          </p:sp>
          <p:sp>
            <p:nvSpPr>
              <p:cNvPr id="113" name="Text Box 282"/>
              <p:cNvSpPr txBox="1">
                <a:spLocks noChangeArrowheads="1"/>
              </p:cNvSpPr>
              <p:nvPr/>
            </p:nvSpPr>
            <p:spPr bwMode="auto">
              <a:xfrm>
                <a:off x="7999" y="3276"/>
                <a:ext cx="1134" cy="340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bg1">
                    <a:lumMod val="50000"/>
                    <a:lumOff val="0"/>
                  </a:schemeClr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algn="ctr"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ru-RU" sz="600">
                    <a:effectLst/>
                    <a:ea typeface="Calibri"/>
                    <a:cs typeface="Times New Roman"/>
                  </a:rPr>
                  <a:t>Г.спец-ст</a:t>
                </a:r>
              </a:p>
            </p:txBody>
          </p:sp>
          <p:sp>
            <p:nvSpPr>
              <p:cNvPr id="114" name="Text Box 283"/>
              <p:cNvSpPr txBox="1">
                <a:spLocks noChangeArrowheads="1"/>
              </p:cNvSpPr>
              <p:nvPr/>
            </p:nvSpPr>
            <p:spPr bwMode="auto">
              <a:xfrm>
                <a:off x="8001" y="3779"/>
                <a:ext cx="1134" cy="340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bg1">
                    <a:lumMod val="50000"/>
                    <a:lumOff val="0"/>
                  </a:schemeClr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algn="ctr"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ru-RU" sz="600">
                    <a:effectLst/>
                    <a:ea typeface="Calibri"/>
                    <a:cs typeface="Times New Roman"/>
                  </a:rPr>
                  <a:t>В.спец-ст</a:t>
                </a:r>
              </a:p>
            </p:txBody>
          </p:sp>
          <p:cxnSp>
            <p:nvCxnSpPr>
              <p:cNvPr id="115" name="AutoShape 368"/>
              <p:cNvCxnSpPr>
                <a:cxnSpLocks noChangeShapeType="1"/>
              </p:cNvCxnSpPr>
              <p:nvPr/>
            </p:nvCxnSpPr>
            <p:spPr bwMode="auto">
              <a:xfrm flipV="1">
                <a:off x="9084" y="3464"/>
                <a:ext cx="0" cy="1361"/>
              </a:xfrm>
              <a:prstGeom prst="straightConnector1">
                <a:avLst/>
              </a:prstGeom>
              <a:noFill/>
              <a:ln w="9525">
                <a:solidFill>
                  <a:schemeClr val="tx1">
                    <a:lumMod val="65000"/>
                    <a:lumOff val="35000"/>
                  </a:schemeClr>
                </a:solidFill>
                <a:round/>
                <a:headEnd type="oval" w="med" len="med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</p:grpSp>
        <p:grpSp>
          <p:nvGrpSpPr>
            <p:cNvPr id="13" name="Group 384"/>
            <p:cNvGrpSpPr>
              <a:grpSpLocks/>
            </p:cNvGrpSpPr>
            <p:nvPr/>
          </p:nvGrpSpPr>
          <p:grpSpPr bwMode="auto">
            <a:xfrm>
              <a:off x="15122" y="2819"/>
              <a:ext cx="1425" cy="4231"/>
              <a:chOff x="13558" y="2673"/>
              <a:chExt cx="1425" cy="4231"/>
            </a:xfrm>
          </p:grpSpPr>
          <p:sp>
            <p:nvSpPr>
              <p:cNvPr id="99" name="Text Box 241"/>
              <p:cNvSpPr txBox="1">
                <a:spLocks noChangeArrowheads="1"/>
              </p:cNvSpPr>
              <p:nvPr/>
            </p:nvSpPr>
            <p:spPr bwMode="auto">
              <a:xfrm>
                <a:off x="13622" y="4132"/>
                <a:ext cx="1361" cy="736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bg1">
                    <a:lumMod val="50000"/>
                    <a:lumOff val="0"/>
                  </a:schemeClr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algn="ctr"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ru-RU" sz="600">
                    <a:effectLst/>
                    <a:ea typeface="Calibri"/>
                    <a:cs typeface="Calibri"/>
                  </a:rPr>
                  <a:t>Рук-ль структурного подразделения</a:t>
                </a:r>
                <a:endParaRPr lang="ru-RU" sz="600">
                  <a:effectLst/>
                  <a:ea typeface="Calibri"/>
                  <a:cs typeface="Times New Roman"/>
                </a:endParaRPr>
              </a:p>
            </p:txBody>
          </p:sp>
          <p:sp>
            <p:nvSpPr>
              <p:cNvPr id="100" name="Text Box 331"/>
              <p:cNvSpPr txBox="1">
                <a:spLocks noChangeArrowheads="1"/>
              </p:cNvSpPr>
              <p:nvPr/>
            </p:nvSpPr>
            <p:spPr bwMode="auto">
              <a:xfrm>
                <a:off x="13615" y="4983"/>
                <a:ext cx="1361" cy="736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bg1">
                    <a:lumMod val="50000"/>
                    <a:lumOff val="0"/>
                  </a:schemeClr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algn="ctr"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ru-RU" sz="600">
                    <a:effectLst/>
                    <a:ea typeface="Calibri"/>
                    <a:cs typeface="Calibri"/>
                  </a:rPr>
                  <a:t>Зам.рук-ля структурного подразделения</a:t>
                </a:r>
                <a:endParaRPr lang="ru-RU" sz="600">
                  <a:effectLst/>
                  <a:ea typeface="Calibri"/>
                  <a:cs typeface="Times New Roman"/>
                </a:endParaRPr>
              </a:p>
            </p:txBody>
          </p:sp>
          <p:sp>
            <p:nvSpPr>
              <p:cNvPr id="101" name="Text Box 286"/>
              <p:cNvSpPr txBox="1">
                <a:spLocks noChangeArrowheads="1"/>
              </p:cNvSpPr>
              <p:nvPr/>
            </p:nvSpPr>
            <p:spPr bwMode="auto">
              <a:xfrm>
                <a:off x="13558" y="6531"/>
                <a:ext cx="1306" cy="373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bg1">
                    <a:lumMod val="50000"/>
                    <a:lumOff val="0"/>
                  </a:schemeClr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ru-RU" sz="600">
                    <a:effectLst/>
                    <a:ea typeface="Calibri"/>
                    <a:cs typeface="Calibri"/>
                  </a:rPr>
                  <a:t>Эдвайзер</a:t>
                </a:r>
                <a:endParaRPr lang="ru-RU" sz="600">
                  <a:effectLst/>
                  <a:ea typeface="Calibri"/>
                  <a:cs typeface="Times New Roman"/>
                </a:endParaRPr>
              </a:p>
            </p:txBody>
          </p:sp>
          <p:sp>
            <p:nvSpPr>
              <p:cNvPr id="102" name="Text Box 238"/>
              <p:cNvSpPr txBox="1">
                <a:spLocks noChangeArrowheads="1"/>
              </p:cNvSpPr>
              <p:nvPr/>
            </p:nvSpPr>
            <p:spPr bwMode="auto">
              <a:xfrm>
                <a:off x="13583" y="3125"/>
                <a:ext cx="1361" cy="340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bg1">
                    <a:lumMod val="50000"/>
                    <a:lumOff val="0"/>
                  </a:schemeClr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ru-RU" sz="600">
                    <a:effectLst/>
                    <a:ea typeface="Calibri"/>
                    <a:cs typeface="Calibri"/>
                  </a:rPr>
                  <a:t>Рук-ль ВУЗа</a:t>
                </a:r>
                <a:endParaRPr lang="ru-RU" sz="600">
                  <a:effectLst/>
                  <a:ea typeface="Calibri"/>
                  <a:cs typeface="Times New Roman"/>
                </a:endParaRPr>
              </a:p>
            </p:txBody>
          </p:sp>
          <p:sp>
            <p:nvSpPr>
              <p:cNvPr id="103" name="Text Box 239"/>
              <p:cNvSpPr txBox="1">
                <a:spLocks noChangeArrowheads="1"/>
              </p:cNvSpPr>
              <p:nvPr/>
            </p:nvSpPr>
            <p:spPr bwMode="auto">
              <a:xfrm>
                <a:off x="13622" y="3610"/>
                <a:ext cx="1361" cy="340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bg1">
                    <a:lumMod val="50000"/>
                    <a:lumOff val="0"/>
                  </a:schemeClr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algn="ctr"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ru-RU" sz="600">
                    <a:effectLst/>
                    <a:ea typeface="Calibri"/>
                    <a:cs typeface="Calibri"/>
                  </a:rPr>
                  <a:t>Зам.рук-ля ВУЗа</a:t>
                </a:r>
                <a:endParaRPr lang="ru-RU" sz="600">
                  <a:effectLst/>
                  <a:ea typeface="Calibri"/>
                  <a:cs typeface="Times New Roman"/>
                </a:endParaRPr>
              </a:p>
            </p:txBody>
          </p:sp>
          <p:sp>
            <p:nvSpPr>
              <p:cNvPr id="104" name="Text Box 243"/>
              <p:cNvSpPr txBox="1">
                <a:spLocks noChangeArrowheads="1"/>
              </p:cNvSpPr>
              <p:nvPr/>
            </p:nvSpPr>
            <p:spPr bwMode="auto">
              <a:xfrm>
                <a:off x="13580" y="2673"/>
                <a:ext cx="1361" cy="397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bg1">
                    <a:lumMod val="50000"/>
                    <a:lumOff val="0"/>
                  </a:schemeClr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algn="ctr"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ru-RU" sz="600">
                    <a:effectLst/>
                    <a:ea typeface="Calibri"/>
                    <a:cs typeface="Times New Roman"/>
                  </a:rPr>
                  <a:t>Вузы </a:t>
                </a:r>
              </a:p>
            </p:txBody>
          </p:sp>
          <p:cxnSp>
            <p:nvCxnSpPr>
              <p:cNvPr id="105" name="AutoShape 353"/>
              <p:cNvCxnSpPr>
                <a:cxnSpLocks noChangeShapeType="1"/>
              </p:cNvCxnSpPr>
              <p:nvPr/>
            </p:nvCxnSpPr>
            <p:spPr bwMode="auto">
              <a:xfrm flipV="1">
                <a:off x="14880" y="3419"/>
                <a:ext cx="0" cy="1701"/>
              </a:xfrm>
              <a:prstGeom prst="straightConnector1">
                <a:avLst/>
              </a:prstGeom>
              <a:noFill/>
              <a:ln w="9525">
                <a:solidFill>
                  <a:schemeClr val="tx1">
                    <a:lumMod val="65000"/>
                    <a:lumOff val="35000"/>
                  </a:schemeClr>
                </a:solidFill>
                <a:round/>
                <a:headEnd type="oval" w="med" len="med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</p:grpSp>
        <p:grpSp>
          <p:nvGrpSpPr>
            <p:cNvPr id="14" name="Group 42"/>
            <p:cNvGrpSpPr>
              <a:grpSpLocks/>
            </p:cNvGrpSpPr>
            <p:nvPr/>
          </p:nvGrpSpPr>
          <p:grpSpPr bwMode="auto">
            <a:xfrm>
              <a:off x="5417" y="2805"/>
              <a:ext cx="1134" cy="7586"/>
              <a:chOff x="5537" y="2805"/>
              <a:chExt cx="1134" cy="7586"/>
            </a:xfrm>
          </p:grpSpPr>
          <p:sp>
            <p:nvSpPr>
              <p:cNvPr id="95" name="Text Box 267"/>
              <p:cNvSpPr txBox="1">
                <a:spLocks noChangeArrowheads="1"/>
              </p:cNvSpPr>
              <p:nvPr/>
            </p:nvSpPr>
            <p:spPr bwMode="auto">
              <a:xfrm>
                <a:off x="5576" y="6678"/>
                <a:ext cx="1077" cy="1134"/>
              </a:xfrm>
              <a:prstGeom prst="rect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 w="9525">
                <a:solidFill>
                  <a:schemeClr val="bg1">
                    <a:lumMod val="50000"/>
                    <a:lumOff val="0"/>
                  </a:schemeClr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algn="ctr"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ru-RU" sz="550" dirty="0">
                    <a:effectLst/>
                    <a:ea typeface="Calibri"/>
                    <a:cs typeface="Calibri"/>
                  </a:rPr>
                  <a:t>Воспитатель, Мать-воспитатель, патронатный воспитатель </a:t>
                </a:r>
                <a:endParaRPr lang="ru-RU" sz="550" dirty="0">
                  <a:effectLst/>
                  <a:ea typeface="Calibri"/>
                  <a:cs typeface="Times New Roman"/>
                </a:endParaRPr>
              </a:p>
            </p:txBody>
          </p:sp>
          <p:sp>
            <p:nvSpPr>
              <p:cNvPr id="96" name="Text Box 213"/>
              <p:cNvSpPr txBox="1">
                <a:spLocks noChangeArrowheads="1"/>
              </p:cNvSpPr>
              <p:nvPr/>
            </p:nvSpPr>
            <p:spPr bwMode="auto">
              <a:xfrm>
                <a:off x="5537" y="2805"/>
                <a:ext cx="1134" cy="397"/>
              </a:xfrm>
              <a:prstGeom prst="rect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 w="9525">
                <a:solidFill>
                  <a:schemeClr val="bg1">
                    <a:lumMod val="50000"/>
                    <a:lumOff val="0"/>
                  </a:schemeClr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algn="ctr"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ru-RU" sz="600">
                    <a:effectLst/>
                    <a:ea typeface="Calibri"/>
                    <a:cs typeface="Times New Roman"/>
                  </a:rPr>
                  <a:t>ПР ИО</a:t>
                </a:r>
              </a:p>
            </p:txBody>
          </p:sp>
          <p:sp>
            <p:nvSpPr>
              <p:cNvPr id="97" name="Text Box 376"/>
              <p:cNvSpPr txBox="1">
                <a:spLocks noChangeArrowheads="1"/>
              </p:cNvSpPr>
              <p:nvPr/>
            </p:nvSpPr>
            <p:spPr bwMode="auto">
              <a:xfrm>
                <a:off x="5582" y="9257"/>
                <a:ext cx="1077" cy="1134"/>
              </a:xfrm>
              <a:prstGeom prst="rect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 w="9525">
                <a:solidFill>
                  <a:schemeClr val="bg1">
                    <a:lumMod val="50000"/>
                    <a:lumOff val="0"/>
                  </a:schemeClr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algn="ctr"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ru-RU" sz="550" dirty="0">
                    <a:effectLst/>
                    <a:ea typeface="Calibri"/>
                    <a:cs typeface="Calibri"/>
                  </a:rPr>
                  <a:t>Воспитатель, Мать-воспитатель, патронатный воспитатель </a:t>
                </a:r>
                <a:endParaRPr lang="ru-RU" sz="550" dirty="0">
                  <a:effectLst/>
                  <a:ea typeface="Calibri"/>
                  <a:cs typeface="Times New Roman"/>
                </a:endParaRPr>
              </a:p>
            </p:txBody>
          </p:sp>
          <p:cxnSp>
            <p:nvCxnSpPr>
              <p:cNvPr id="98" name="AutoShape 377"/>
              <p:cNvCxnSpPr>
                <a:cxnSpLocks noChangeShapeType="1"/>
              </p:cNvCxnSpPr>
              <p:nvPr/>
            </p:nvCxnSpPr>
            <p:spPr bwMode="auto">
              <a:xfrm flipV="1">
                <a:off x="6640" y="7343"/>
                <a:ext cx="0" cy="1928"/>
              </a:xfrm>
              <a:prstGeom prst="straightConnector1">
                <a:avLst/>
              </a:prstGeom>
              <a:noFill/>
              <a:ln w="9525">
                <a:solidFill>
                  <a:schemeClr val="tx1">
                    <a:lumMod val="65000"/>
                    <a:lumOff val="35000"/>
                  </a:schemeClr>
                </a:solidFill>
                <a:round/>
                <a:headEnd type="oval" w="med" len="med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</p:grpSp>
        <p:grpSp>
          <p:nvGrpSpPr>
            <p:cNvPr id="15" name="Group 47"/>
            <p:cNvGrpSpPr>
              <a:grpSpLocks/>
            </p:cNvGrpSpPr>
            <p:nvPr/>
          </p:nvGrpSpPr>
          <p:grpSpPr bwMode="auto">
            <a:xfrm>
              <a:off x="11276" y="2803"/>
              <a:ext cx="1134" cy="7491"/>
              <a:chOff x="10451" y="2803"/>
              <a:chExt cx="1134" cy="7491"/>
            </a:xfrm>
          </p:grpSpPr>
          <p:sp>
            <p:nvSpPr>
              <p:cNvPr id="86" name="Text Box 333"/>
              <p:cNvSpPr txBox="1">
                <a:spLocks noChangeArrowheads="1"/>
              </p:cNvSpPr>
              <p:nvPr/>
            </p:nvSpPr>
            <p:spPr bwMode="auto">
              <a:xfrm>
                <a:off x="10512" y="7726"/>
                <a:ext cx="1020" cy="510"/>
              </a:xfrm>
              <a:prstGeom prst="rect">
                <a:avLst/>
              </a:prstGeom>
              <a:solidFill>
                <a:schemeClr val="bg2">
                  <a:lumMod val="75000"/>
                  <a:lumOff val="0"/>
                </a:schemeClr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algn="ctr"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ru-RU" sz="600">
                    <a:effectLst/>
                    <a:ea typeface="Calibri"/>
                    <a:cs typeface="Calibri"/>
                  </a:rPr>
                  <a:t>Старший мастер</a:t>
                </a:r>
                <a:endParaRPr lang="ru-RU" sz="600">
                  <a:effectLst/>
                  <a:ea typeface="Calibri"/>
                  <a:cs typeface="Times New Roman"/>
                </a:endParaRPr>
              </a:p>
            </p:txBody>
          </p:sp>
          <p:sp>
            <p:nvSpPr>
              <p:cNvPr id="87" name="Text Box 317"/>
              <p:cNvSpPr txBox="1">
                <a:spLocks noChangeArrowheads="1"/>
              </p:cNvSpPr>
              <p:nvPr/>
            </p:nvSpPr>
            <p:spPr bwMode="auto">
              <a:xfrm>
                <a:off x="10492" y="6573"/>
                <a:ext cx="1077" cy="510"/>
              </a:xfrm>
              <a:prstGeom prst="rect">
                <a:avLst/>
              </a:prstGeom>
              <a:solidFill>
                <a:schemeClr val="bg2">
                  <a:lumMod val="75000"/>
                  <a:lumOff val="0"/>
                </a:schemeClr>
              </a:solidFill>
              <a:ln w="9525">
                <a:solidFill>
                  <a:schemeClr val="bg1">
                    <a:lumMod val="50000"/>
                    <a:lumOff val="0"/>
                  </a:schemeClr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algn="ctr"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ru-RU" sz="600">
                    <a:effectLst/>
                    <a:ea typeface="Calibri"/>
                    <a:cs typeface="Calibri"/>
                  </a:rPr>
                  <a:t>Преп-ль ООД, Преп-ль СД</a:t>
                </a:r>
                <a:endParaRPr lang="ru-RU" sz="600">
                  <a:effectLst/>
                  <a:ea typeface="Calibri"/>
                  <a:cs typeface="Times New Roman"/>
                </a:endParaRPr>
              </a:p>
            </p:txBody>
          </p:sp>
          <p:sp>
            <p:nvSpPr>
              <p:cNvPr id="88" name="Text Box 318"/>
              <p:cNvSpPr txBox="1">
                <a:spLocks noChangeArrowheads="1"/>
              </p:cNvSpPr>
              <p:nvPr/>
            </p:nvSpPr>
            <p:spPr bwMode="auto">
              <a:xfrm>
                <a:off x="10492" y="7152"/>
                <a:ext cx="1058" cy="510"/>
              </a:xfrm>
              <a:prstGeom prst="rect">
                <a:avLst/>
              </a:prstGeom>
              <a:solidFill>
                <a:schemeClr val="bg2">
                  <a:lumMod val="75000"/>
                  <a:lumOff val="0"/>
                </a:schemeClr>
              </a:solidFill>
              <a:ln w="9525">
                <a:solidFill>
                  <a:schemeClr val="bg1">
                    <a:lumMod val="50000"/>
                    <a:lumOff val="0"/>
                  </a:schemeClr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algn="ctr"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ru-RU" sz="600">
                    <a:effectLst/>
                    <a:ea typeface="Calibri"/>
                    <a:cs typeface="Calibri"/>
                  </a:rPr>
                  <a:t>Педагог-психолог</a:t>
                </a:r>
                <a:endParaRPr lang="ru-RU" sz="600">
                  <a:effectLst/>
                  <a:ea typeface="Calibri"/>
                  <a:cs typeface="Times New Roman"/>
                </a:endParaRPr>
              </a:p>
            </p:txBody>
          </p:sp>
          <p:sp>
            <p:nvSpPr>
              <p:cNvPr id="89" name="Text Box 321"/>
              <p:cNvSpPr txBox="1">
                <a:spLocks noChangeArrowheads="1"/>
              </p:cNvSpPr>
              <p:nvPr/>
            </p:nvSpPr>
            <p:spPr bwMode="auto">
              <a:xfrm>
                <a:off x="10633" y="9205"/>
                <a:ext cx="895" cy="510"/>
              </a:xfrm>
              <a:prstGeom prst="rect">
                <a:avLst/>
              </a:prstGeom>
              <a:solidFill>
                <a:schemeClr val="bg2">
                  <a:lumMod val="75000"/>
                  <a:lumOff val="0"/>
                </a:schemeClr>
              </a:solidFill>
              <a:ln w="9525">
                <a:solidFill>
                  <a:schemeClr val="bg1">
                    <a:lumMod val="50000"/>
                    <a:lumOff val="0"/>
                  </a:schemeClr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algn="ctr"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ru-RU" sz="600">
                    <a:effectLst/>
                    <a:ea typeface="Calibri"/>
                    <a:cs typeface="Calibri"/>
                  </a:rPr>
                  <a:t>Старший мастер</a:t>
                </a:r>
                <a:endParaRPr lang="ru-RU" sz="600">
                  <a:effectLst/>
                  <a:ea typeface="Calibri"/>
                  <a:cs typeface="Times New Roman"/>
                </a:endParaRPr>
              </a:p>
            </p:txBody>
          </p:sp>
          <p:sp>
            <p:nvSpPr>
              <p:cNvPr id="90" name="Text Box 322"/>
              <p:cNvSpPr txBox="1">
                <a:spLocks noChangeArrowheads="1"/>
              </p:cNvSpPr>
              <p:nvPr/>
            </p:nvSpPr>
            <p:spPr bwMode="auto">
              <a:xfrm>
                <a:off x="10451" y="2803"/>
                <a:ext cx="1134" cy="397"/>
              </a:xfrm>
              <a:prstGeom prst="rect">
                <a:avLst/>
              </a:prstGeom>
              <a:solidFill>
                <a:schemeClr val="bg2">
                  <a:lumMod val="75000"/>
                  <a:lumOff val="0"/>
                </a:schemeClr>
              </a:solidFill>
              <a:ln w="9525">
                <a:solidFill>
                  <a:schemeClr val="bg1">
                    <a:lumMod val="50000"/>
                    <a:lumOff val="0"/>
                  </a:schemeClr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algn="ctr"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ru-RU" sz="600">
                    <a:effectLst/>
                    <a:ea typeface="Calibri"/>
                    <a:cs typeface="Times New Roman"/>
                  </a:rPr>
                  <a:t>ПР ТиПО</a:t>
                </a:r>
              </a:p>
            </p:txBody>
          </p:sp>
          <p:sp>
            <p:nvSpPr>
              <p:cNvPr id="91" name="Text Box 323"/>
              <p:cNvSpPr txBox="1">
                <a:spLocks noChangeArrowheads="1"/>
              </p:cNvSpPr>
              <p:nvPr/>
            </p:nvSpPr>
            <p:spPr bwMode="auto">
              <a:xfrm>
                <a:off x="10503" y="9954"/>
                <a:ext cx="957" cy="340"/>
              </a:xfrm>
              <a:prstGeom prst="rect">
                <a:avLst/>
              </a:prstGeom>
              <a:solidFill>
                <a:schemeClr val="bg2">
                  <a:lumMod val="75000"/>
                  <a:lumOff val="0"/>
                </a:schemeClr>
              </a:solidFill>
              <a:ln w="9525">
                <a:solidFill>
                  <a:schemeClr val="bg1">
                    <a:lumMod val="50000"/>
                    <a:lumOff val="0"/>
                  </a:schemeClr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algn="ctr"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ru-RU" sz="600">
                    <a:effectLst/>
                    <a:ea typeface="Calibri"/>
                    <a:cs typeface="Calibri"/>
                  </a:rPr>
                  <a:t>МПО</a:t>
                </a:r>
                <a:r>
                  <a:rPr lang="ru-RU" sz="600" baseline="30000">
                    <a:effectLst/>
                    <a:ea typeface="Calibri"/>
                    <a:cs typeface="Calibri"/>
                  </a:rPr>
                  <a:t>4</a:t>
                </a:r>
                <a:endParaRPr lang="ru-RU" sz="600">
                  <a:effectLst/>
                  <a:ea typeface="Calibri"/>
                  <a:cs typeface="Times New Roman"/>
                </a:endParaRPr>
              </a:p>
            </p:txBody>
          </p:sp>
          <p:sp>
            <p:nvSpPr>
              <p:cNvPr id="92" name="Text Box 324"/>
              <p:cNvSpPr txBox="1">
                <a:spLocks noChangeArrowheads="1"/>
              </p:cNvSpPr>
              <p:nvPr/>
            </p:nvSpPr>
            <p:spPr bwMode="auto">
              <a:xfrm>
                <a:off x="10516" y="8318"/>
                <a:ext cx="850" cy="340"/>
              </a:xfrm>
              <a:prstGeom prst="rect">
                <a:avLst/>
              </a:prstGeom>
              <a:solidFill>
                <a:schemeClr val="bg2">
                  <a:lumMod val="75000"/>
                  <a:lumOff val="0"/>
                </a:schemeClr>
              </a:solidFill>
              <a:ln w="9525">
                <a:solidFill>
                  <a:schemeClr val="bg1">
                    <a:lumMod val="50000"/>
                    <a:lumOff val="0"/>
                  </a:schemeClr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algn="ctr"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ru-RU" sz="600">
                    <a:effectLst/>
                    <a:ea typeface="Calibri"/>
                    <a:cs typeface="Calibri"/>
                  </a:rPr>
                  <a:t>МПО</a:t>
                </a:r>
                <a:r>
                  <a:rPr lang="ru-RU" sz="600" baseline="30000">
                    <a:effectLst/>
                    <a:ea typeface="Calibri"/>
                    <a:cs typeface="Calibri"/>
                  </a:rPr>
                  <a:t>4</a:t>
                </a:r>
                <a:endParaRPr lang="ru-RU" sz="600">
                  <a:effectLst/>
                  <a:ea typeface="Calibri"/>
                  <a:cs typeface="Times New Roman"/>
                </a:endParaRPr>
              </a:p>
            </p:txBody>
          </p:sp>
          <p:cxnSp>
            <p:nvCxnSpPr>
              <p:cNvPr id="93" name="AutoShape 380"/>
              <p:cNvCxnSpPr>
                <a:cxnSpLocks noChangeShapeType="1"/>
              </p:cNvCxnSpPr>
              <p:nvPr/>
            </p:nvCxnSpPr>
            <p:spPr bwMode="auto">
              <a:xfrm flipV="1">
                <a:off x="10518" y="8100"/>
                <a:ext cx="0" cy="1871"/>
              </a:xfrm>
              <a:prstGeom prst="straightConnector1">
                <a:avLst/>
              </a:prstGeom>
              <a:noFill/>
              <a:ln w="9525">
                <a:solidFill>
                  <a:schemeClr val="tx1">
                    <a:lumMod val="65000"/>
                    <a:lumOff val="35000"/>
                  </a:schemeClr>
                </a:solidFill>
                <a:round/>
                <a:headEnd type="oval" w="med" len="med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  <p:cxnSp>
            <p:nvCxnSpPr>
              <p:cNvPr id="94" name="AutoShape 381"/>
              <p:cNvCxnSpPr>
                <a:cxnSpLocks noChangeShapeType="1"/>
              </p:cNvCxnSpPr>
              <p:nvPr/>
            </p:nvCxnSpPr>
            <p:spPr bwMode="auto">
              <a:xfrm flipV="1">
                <a:off x="11508" y="7711"/>
                <a:ext cx="0" cy="1474"/>
              </a:xfrm>
              <a:prstGeom prst="straightConnector1">
                <a:avLst/>
              </a:prstGeom>
              <a:noFill/>
              <a:ln w="9525">
                <a:solidFill>
                  <a:schemeClr val="tx1">
                    <a:lumMod val="65000"/>
                    <a:lumOff val="35000"/>
                  </a:schemeClr>
                </a:solidFill>
                <a:round/>
                <a:headEnd type="oval" w="med" len="med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</p:grpSp>
        <p:grpSp>
          <p:nvGrpSpPr>
            <p:cNvPr id="16" name="Group 57"/>
            <p:cNvGrpSpPr>
              <a:grpSpLocks/>
            </p:cNvGrpSpPr>
            <p:nvPr/>
          </p:nvGrpSpPr>
          <p:grpSpPr bwMode="auto">
            <a:xfrm>
              <a:off x="12453" y="2806"/>
              <a:ext cx="1191" cy="2519"/>
              <a:chOff x="11688" y="2806"/>
              <a:chExt cx="1191" cy="2519"/>
            </a:xfrm>
          </p:grpSpPr>
          <p:sp>
            <p:nvSpPr>
              <p:cNvPr id="80" name="Text Box 328"/>
              <p:cNvSpPr txBox="1">
                <a:spLocks noChangeArrowheads="1"/>
              </p:cNvSpPr>
              <p:nvPr/>
            </p:nvSpPr>
            <p:spPr bwMode="auto">
              <a:xfrm>
                <a:off x="11715" y="4281"/>
                <a:ext cx="1077" cy="397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bg1">
                    <a:lumMod val="50000"/>
                    <a:lumOff val="0"/>
                  </a:schemeClr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algn="ctr"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ru-RU" sz="600">
                    <a:effectLst/>
                    <a:ea typeface="Calibri"/>
                    <a:cs typeface="Calibri"/>
                  </a:rPr>
                  <a:t>Ст.преп-ль</a:t>
                </a:r>
                <a:endParaRPr lang="ru-RU" sz="600">
                  <a:effectLst/>
                  <a:ea typeface="Calibri"/>
                  <a:cs typeface="Times New Roman"/>
                </a:endParaRPr>
              </a:p>
            </p:txBody>
          </p:sp>
          <p:sp>
            <p:nvSpPr>
              <p:cNvPr id="81" name="Text Box 329"/>
              <p:cNvSpPr txBox="1">
                <a:spLocks noChangeArrowheads="1"/>
              </p:cNvSpPr>
              <p:nvPr/>
            </p:nvSpPr>
            <p:spPr bwMode="auto">
              <a:xfrm>
                <a:off x="11715" y="4815"/>
                <a:ext cx="1077" cy="510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bg1">
                    <a:lumMod val="50000"/>
                    <a:lumOff val="0"/>
                  </a:schemeClr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algn="ctr"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ru-RU" sz="600">
                    <a:effectLst/>
                    <a:ea typeface="Calibri"/>
                    <a:cs typeface="Calibri"/>
                  </a:rPr>
                  <a:t>Преп-ль (ассистент)</a:t>
                </a:r>
                <a:endParaRPr lang="ru-RU" sz="600">
                  <a:effectLst/>
                  <a:ea typeface="Calibri"/>
                  <a:cs typeface="Times New Roman"/>
                </a:endParaRPr>
              </a:p>
            </p:txBody>
          </p:sp>
          <p:sp>
            <p:nvSpPr>
              <p:cNvPr id="82" name="Text Box 326"/>
              <p:cNvSpPr txBox="1">
                <a:spLocks noChangeArrowheads="1"/>
              </p:cNvSpPr>
              <p:nvPr/>
            </p:nvSpPr>
            <p:spPr bwMode="auto">
              <a:xfrm>
                <a:off x="11709" y="3270"/>
                <a:ext cx="1077" cy="340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bg1">
                    <a:lumMod val="50000"/>
                    <a:lumOff val="0"/>
                  </a:schemeClr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algn="ctr"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ru-RU" sz="600">
                    <a:effectLst/>
                    <a:ea typeface="Calibri"/>
                    <a:cs typeface="Calibri"/>
                  </a:rPr>
                  <a:t>Профессор</a:t>
                </a:r>
                <a:endParaRPr lang="ru-RU" sz="600">
                  <a:effectLst/>
                  <a:ea typeface="Calibri"/>
                  <a:cs typeface="Times New Roman"/>
                </a:endParaRPr>
              </a:p>
            </p:txBody>
          </p:sp>
          <p:sp>
            <p:nvSpPr>
              <p:cNvPr id="83" name="Text Box 327"/>
              <p:cNvSpPr txBox="1">
                <a:spLocks noChangeArrowheads="1"/>
              </p:cNvSpPr>
              <p:nvPr/>
            </p:nvSpPr>
            <p:spPr bwMode="auto">
              <a:xfrm>
                <a:off x="11709" y="3771"/>
                <a:ext cx="1077" cy="340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bg1">
                    <a:lumMod val="50000"/>
                    <a:lumOff val="0"/>
                  </a:schemeClr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algn="ctr"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ru-RU" sz="600">
                    <a:effectLst/>
                    <a:ea typeface="Calibri"/>
                    <a:cs typeface="Calibri"/>
                  </a:rPr>
                  <a:t>Доцент</a:t>
                </a:r>
                <a:endParaRPr lang="ru-RU" sz="600">
                  <a:effectLst/>
                  <a:ea typeface="Calibri"/>
                  <a:cs typeface="Times New Roman"/>
                </a:endParaRPr>
              </a:p>
            </p:txBody>
          </p:sp>
          <p:sp>
            <p:nvSpPr>
              <p:cNvPr id="84" name="Text Box 330"/>
              <p:cNvSpPr txBox="1">
                <a:spLocks noChangeArrowheads="1"/>
              </p:cNvSpPr>
              <p:nvPr/>
            </p:nvSpPr>
            <p:spPr bwMode="auto">
              <a:xfrm>
                <a:off x="11688" y="2806"/>
                <a:ext cx="1191" cy="397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bg1">
                    <a:lumMod val="50000"/>
                    <a:lumOff val="0"/>
                  </a:schemeClr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algn="ctr"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ru-RU" sz="600">
                    <a:effectLst/>
                    <a:ea typeface="Calibri"/>
                    <a:cs typeface="Times New Roman"/>
                  </a:rPr>
                  <a:t>НПР ВиПО</a:t>
                </a:r>
              </a:p>
            </p:txBody>
          </p:sp>
          <p:cxnSp>
            <p:nvCxnSpPr>
              <p:cNvPr id="85" name="AutoShape 351"/>
              <p:cNvCxnSpPr>
                <a:cxnSpLocks noChangeShapeType="1"/>
              </p:cNvCxnSpPr>
              <p:nvPr/>
            </p:nvCxnSpPr>
            <p:spPr bwMode="auto">
              <a:xfrm flipV="1">
                <a:off x="11822" y="3493"/>
                <a:ext cx="0" cy="1474"/>
              </a:xfrm>
              <a:prstGeom prst="straightConnector1">
                <a:avLst/>
              </a:prstGeom>
              <a:noFill/>
              <a:ln w="9525">
                <a:solidFill>
                  <a:schemeClr val="tx1">
                    <a:lumMod val="65000"/>
                    <a:lumOff val="35000"/>
                  </a:schemeClr>
                </a:solidFill>
                <a:round/>
                <a:headEnd type="oval" w="med" len="med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</p:grpSp>
        <p:grpSp>
          <p:nvGrpSpPr>
            <p:cNvPr id="17" name="Group 64"/>
            <p:cNvGrpSpPr>
              <a:grpSpLocks/>
            </p:cNvGrpSpPr>
            <p:nvPr/>
          </p:nvGrpSpPr>
          <p:grpSpPr bwMode="auto">
            <a:xfrm>
              <a:off x="10096" y="2811"/>
              <a:ext cx="1134" cy="7619"/>
              <a:chOff x="9226" y="2811"/>
              <a:chExt cx="1134" cy="7619"/>
            </a:xfrm>
          </p:grpSpPr>
          <p:sp>
            <p:nvSpPr>
              <p:cNvPr id="75" name="Text Box 257"/>
              <p:cNvSpPr txBox="1">
                <a:spLocks noChangeArrowheads="1"/>
              </p:cNvSpPr>
              <p:nvPr/>
            </p:nvSpPr>
            <p:spPr bwMode="auto">
              <a:xfrm>
                <a:off x="9266" y="9249"/>
                <a:ext cx="1077" cy="1181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 w="9525">
                <a:solidFill>
                  <a:schemeClr val="bg1">
                    <a:lumMod val="50000"/>
                    <a:lumOff val="0"/>
                  </a:schemeClr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algn="ctr"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ru-RU" sz="600" dirty="0">
                    <a:effectLst/>
                    <a:ea typeface="Calibri"/>
                    <a:cs typeface="Calibri"/>
                  </a:rPr>
                  <a:t>Инструктор </a:t>
                </a:r>
                <a:r>
                  <a:rPr lang="ru-RU" sz="600" dirty="0" err="1">
                    <a:effectLst/>
                    <a:ea typeface="Calibri"/>
                    <a:cs typeface="Calibri"/>
                  </a:rPr>
                  <a:t>Конценртм</a:t>
                </a:r>
                <a:r>
                  <a:rPr lang="ru-RU" sz="600" dirty="0">
                    <a:effectLst/>
                    <a:ea typeface="Calibri"/>
                    <a:cs typeface="Calibri"/>
                  </a:rPr>
                  <a:t>-р</a:t>
                </a:r>
                <a:endParaRPr lang="ru-RU" sz="600" dirty="0">
                  <a:effectLst/>
                  <a:ea typeface="Calibri"/>
                  <a:cs typeface="Times New Roman"/>
                </a:endParaRPr>
              </a:p>
              <a:p>
                <a:pPr algn="ctr"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ru-RU" sz="600" dirty="0" err="1">
                    <a:effectLst/>
                    <a:ea typeface="Calibri"/>
                    <a:cs typeface="Calibri"/>
                  </a:rPr>
                  <a:t>Аккомпаниат</a:t>
                </a:r>
                <a:endParaRPr lang="ru-RU" sz="600" dirty="0">
                  <a:effectLst/>
                  <a:ea typeface="Calibri"/>
                  <a:cs typeface="Times New Roman"/>
                </a:endParaRPr>
              </a:p>
              <a:p>
                <a:pPr algn="ctr"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ru-RU" sz="600" dirty="0">
                    <a:effectLst/>
                    <a:ea typeface="Calibri"/>
                    <a:cs typeface="Calibri"/>
                  </a:rPr>
                  <a:t>Хореограф</a:t>
                </a:r>
                <a:endParaRPr lang="ru-RU" sz="600" dirty="0">
                  <a:effectLst/>
                  <a:ea typeface="Calibri"/>
                  <a:cs typeface="Times New Roman"/>
                </a:endParaRPr>
              </a:p>
              <a:p>
                <a:pPr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ru-RU" sz="600" dirty="0">
                    <a:effectLst/>
                    <a:ea typeface="Calibri"/>
                    <a:cs typeface="Calibri"/>
                  </a:rPr>
                  <a:t> </a:t>
                </a:r>
                <a:endParaRPr lang="ru-RU" sz="600" dirty="0">
                  <a:effectLst/>
                  <a:ea typeface="Calibri"/>
                  <a:cs typeface="Times New Roman"/>
                </a:endParaRPr>
              </a:p>
            </p:txBody>
          </p:sp>
          <p:sp>
            <p:nvSpPr>
              <p:cNvPr id="76" name="Text Box 148"/>
              <p:cNvSpPr txBox="1">
                <a:spLocks noChangeArrowheads="1"/>
              </p:cNvSpPr>
              <p:nvPr/>
            </p:nvSpPr>
            <p:spPr bwMode="auto">
              <a:xfrm>
                <a:off x="9258" y="6572"/>
                <a:ext cx="1077" cy="1814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 w="9525">
                <a:solidFill>
                  <a:schemeClr val="bg1">
                    <a:lumMod val="50000"/>
                    <a:lumOff val="0"/>
                  </a:schemeClr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algn="ctr"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ru-RU" sz="600">
                    <a:effectLst/>
                    <a:ea typeface="Calibri"/>
                    <a:cs typeface="Calibri"/>
                  </a:rPr>
                  <a:t>Методист Инструктор Концертм-р Аккомпаниат Хореограф Логопед Писхолог Тьютор</a:t>
                </a:r>
                <a:endParaRPr lang="ru-RU" sz="600">
                  <a:effectLst/>
                  <a:ea typeface="Calibri"/>
                  <a:cs typeface="Times New Roman"/>
                </a:endParaRPr>
              </a:p>
              <a:p>
                <a:pPr algn="ctr"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ru-RU" sz="600">
                    <a:effectLst/>
                    <a:ea typeface="Calibri"/>
                    <a:cs typeface="Calibri"/>
                  </a:rPr>
                  <a:t>Рук-ль НВП</a:t>
                </a:r>
                <a:endParaRPr lang="ru-RU" sz="600">
                  <a:effectLst/>
                  <a:ea typeface="Calibri"/>
                  <a:cs typeface="Times New Roman"/>
                </a:endParaRPr>
              </a:p>
              <a:p>
                <a:pPr algn="ctr"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ru-RU" sz="600">
                    <a:effectLst/>
                    <a:ea typeface="Calibri"/>
                    <a:cs typeface="Calibri"/>
                  </a:rPr>
                  <a:t> </a:t>
                </a:r>
                <a:endParaRPr lang="ru-RU" sz="600">
                  <a:effectLst/>
                  <a:ea typeface="Calibri"/>
                  <a:cs typeface="Times New Roman"/>
                </a:endParaRPr>
              </a:p>
              <a:p>
                <a:pPr algn="ctr"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ru-RU" sz="600">
                    <a:effectLst/>
                    <a:ea typeface="Calibri"/>
                    <a:cs typeface="Calibri"/>
                  </a:rPr>
                  <a:t> </a:t>
                </a:r>
                <a:endParaRPr lang="ru-RU" sz="600">
                  <a:effectLst/>
                  <a:ea typeface="Calibri"/>
                  <a:cs typeface="Times New Roman"/>
                </a:endParaRPr>
              </a:p>
              <a:p>
                <a:pPr algn="ctr"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ru-RU" sz="600">
                    <a:effectLst/>
                    <a:ea typeface="Calibri"/>
                    <a:cs typeface="Calibri"/>
                  </a:rPr>
                  <a:t> </a:t>
                </a:r>
                <a:endParaRPr lang="ru-RU" sz="600">
                  <a:effectLst/>
                  <a:ea typeface="Calibri"/>
                  <a:cs typeface="Times New Roman"/>
                </a:endParaRPr>
              </a:p>
              <a:p>
                <a:pPr algn="ctr"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ru-RU" sz="600">
                    <a:effectLst/>
                    <a:ea typeface="Calibri"/>
                    <a:cs typeface="Calibri"/>
                  </a:rPr>
                  <a:t> </a:t>
                </a:r>
                <a:endParaRPr lang="ru-RU" sz="600">
                  <a:effectLst/>
                  <a:ea typeface="Calibri"/>
                  <a:cs typeface="Times New Roman"/>
                </a:endParaRPr>
              </a:p>
              <a:p>
                <a:pPr algn="ctr"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ru-RU" sz="600">
                    <a:effectLst/>
                    <a:ea typeface="Calibri"/>
                    <a:cs typeface="Calibri"/>
                  </a:rPr>
                  <a:t> </a:t>
                </a:r>
                <a:endParaRPr lang="ru-RU" sz="600">
                  <a:effectLst/>
                  <a:ea typeface="Calibri"/>
                  <a:cs typeface="Times New Roman"/>
                </a:endParaRPr>
              </a:p>
              <a:p>
                <a:pPr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ru-RU" sz="600">
                    <a:effectLst/>
                    <a:ea typeface="Calibri"/>
                    <a:cs typeface="Calibri"/>
                  </a:rPr>
                  <a:t> </a:t>
                </a:r>
                <a:endParaRPr lang="ru-RU" sz="600">
                  <a:effectLst/>
                  <a:ea typeface="Calibri"/>
                  <a:cs typeface="Times New Roman"/>
                </a:endParaRPr>
              </a:p>
            </p:txBody>
          </p:sp>
          <p:sp>
            <p:nvSpPr>
              <p:cNvPr id="77" name="Text Box 288"/>
              <p:cNvSpPr txBox="1">
                <a:spLocks noChangeArrowheads="1"/>
              </p:cNvSpPr>
              <p:nvPr/>
            </p:nvSpPr>
            <p:spPr bwMode="auto">
              <a:xfrm>
                <a:off x="9226" y="4201"/>
                <a:ext cx="1020" cy="340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 w="9525">
                <a:solidFill>
                  <a:schemeClr val="bg1">
                    <a:lumMod val="50000"/>
                    <a:lumOff val="0"/>
                  </a:schemeClr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algn="ctr"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ru-RU" sz="600">
                    <a:solidFill>
                      <a:srgbClr val="FF0000"/>
                    </a:solidFill>
                    <a:effectLst/>
                    <a:ea typeface="Calibri"/>
                    <a:cs typeface="Calibri"/>
                  </a:rPr>
                  <a:t>Куратор </a:t>
                </a:r>
                <a:r>
                  <a:rPr lang="ru-RU" sz="600" baseline="30000">
                    <a:solidFill>
                      <a:srgbClr val="FF0000"/>
                    </a:solidFill>
                    <a:effectLst/>
                    <a:ea typeface="Calibri"/>
                    <a:cs typeface="Calibri"/>
                  </a:rPr>
                  <a:t>5</a:t>
                </a:r>
                <a:endParaRPr lang="ru-RU" sz="600">
                  <a:effectLst/>
                  <a:ea typeface="Calibri"/>
                  <a:cs typeface="Times New Roman"/>
                </a:endParaRPr>
              </a:p>
            </p:txBody>
          </p:sp>
          <p:sp>
            <p:nvSpPr>
              <p:cNvPr id="78" name="Text Box 216"/>
              <p:cNvSpPr txBox="1">
                <a:spLocks noChangeArrowheads="1"/>
              </p:cNvSpPr>
              <p:nvPr/>
            </p:nvSpPr>
            <p:spPr bwMode="auto">
              <a:xfrm>
                <a:off x="9226" y="2811"/>
                <a:ext cx="1134" cy="397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 w="9525">
                <a:solidFill>
                  <a:schemeClr val="bg1">
                    <a:lumMod val="50000"/>
                    <a:lumOff val="0"/>
                  </a:schemeClr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ru-RU" sz="600">
                    <a:effectLst/>
                    <a:ea typeface="Calibri"/>
                    <a:cs typeface="Calibri"/>
                  </a:rPr>
                  <a:t> ПЛ к ПР</a:t>
                </a:r>
                <a:endParaRPr lang="ru-RU" sz="600">
                  <a:effectLst/>
                  <a:ea typeface="Calibri"/>
                  <a:cs typeface="Times New Roman"/>
                </a:endParaRPr>
              </a:p>
            </p:txBody>
          </p:sp>
          <p:cxnSp>
            <p:nvCxnSpPr>
              <p:cNvPr id="79" name="AutoShape 382"/>
              <p:cNvCxnSpPr>
                <a:cxnSpLocks noChangeShapeType="1"/>
              </p:cNvCxnSpPr>
              <p:nvPr/>
            </p:nvCxnSpPr>
            <p:spPr bwMode="auto">
              <a:xfrm flipV="1">
                <a:off x="9266" y="7826"/>
                <a:ext cx="0" cy="1417"/>
              </a:xfrm>
              <a:prstGeom prst="straightConnector1">
                <a:avLst/>
              </a:prstGeom>
              <a:noFill/>
              <a:ln w="9525">
                <a:solidFill>
                  <a:schemeClr val="tx1">
                    <a:lumMod val="65000"/>
                    <a:lumOff val="35000"/>
                  </a:schemeClr>
                </a:solidFill>
                <a:round/>
                <a:headEnd type="oval" w="med" len="med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</p:grpSp>
        <p:grpSp>
          <p:nvGrpSpPr>
            <p:cNvPr id="18" name="Group 70"/>
            <p:cNvGrpSpPr>
              <a:grpSpLocks/>
            </p:cNvGrpSpPr>
            <p:nvPr/>
          </p:nvGrpSpPr>
          <p:grpSpPr bwMode="auto">
            <a:xfrm>
              <a:off x="1785" y="2069"/>
              <a:ext cx="14737" cy="706"/>
              <a:chOff x="1785" y="2069"/>
              <a:chExt cx="14737" cy="706"/>
            </a:xfrm>
          </p:grpSpPr>
          <p:sp>
            <p:nvSpPr>
              <p:cNvPr id="72" name="Text Box 169"/>
              <p:cNvSpPr txBox="1">
                <a:spLocks noChangeArrowheads="1"/>
              </p:cNvSpPr>
              <p:nvPr/>
            </p:nvSpPr>
            <p:spPr bwMode="auto">
              <a:xfrm>
                <a:off x="13687" y="2435"/>
                <a:ext cx="2835" cy="34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chemeClr val="bg1">
                    <a:lumMod val="50000"/>
                    <a:lumOff val="0"/>
                  </a:schemeClr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algn="ctr"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ru-RU" sz="600" b="1">
                    <a:effectLst/>
                    <a:ea typeface="Calibri"/>
                    <a:cs typeface="Times New Roman"/>
                  </a:rPr>
                  <a:t>ПГ2: Менеджеры в образовании</a:t>
                </a:r>
                <a:endParaRPr lang="ru-RU" sz="600">
                  <a:effectLst/>
                  <a:ea typeface="Calibri"/>
                  <a:cs typeface="Times New Roman"/>
                </a:endParaRPr>
              </a:p>
            </p:txBody>
          </p:sp>
          <p:sp>
            <p:nvSpPr>
              <p:cNvPr id="73" name="Text Box 161"/>
              <p:cNvSpPr txBox="1">
                <a:spLocks noChangeArrowheads="1"/>
              </p:cNvSpPr>
              <p:nvPr/>
            </p:nvSpPr>
            <p:spPr bwMode="auto">
              <a:xfrm>
                <a:off x="1789" y="2069"/>
                <a:ext cx="14733" cy="376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chemeClr val="bg1">
                    <a:lumMod val="50000"/>
                    <a:lumOff val="0"/>
                  </a:schemeClr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algn="ctr"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ru-RU" sz="600" b="1">
                    <a:effectLst/>
                    <a:ea typeface="Calibri"/>
                    <a:cs typeface="Times New Roman"/>
                  </a:rPr>
                  <a:t>Основная профессиональная группа: Педагогические работники</a:t>
                </a:r>
                <a:endParaRPr lang="ru-RU" sz="600">
                  <a:effectLst/>
                  <a:ea typeface="Calibri"/>
                  <a:cs typeface="Times New Roman"/>
                </a:endParaRPr>
              </a:p>
            </p:txBody>
          </p:sp>
          <p:sp>
            <p:nvSpPr>
              <p:cNvPr id="74" name="Text Box 207"/>
              <p:cNvSpPr txBox="1">
                <a:spLocks noChangeArrowheads="1"/>
              </p:cNvSpPr>
              <p:nvPr/>
            </p:nvSpPr>
            <p:spPr bwMode="auto">
              <a:xfrm>
                <a:off x="1785" y="2431"/>
                <a:ext cx="11902" cy="34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chemeClr val="bg1">
                    <a:lumMod val="50000"/>
                    <a:lumOff val="0"/>
                  </a:schemeClr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algn="ctr"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ru-RU" sz="600" b="1">
                    <a:effectLst/>
                    <a:ea typeface="Calibri"/>
                    <a:cs typeface="Times New Roman"/>
                  </a:rPr>
                  <a:t>ПГ1: Педагоги</a:t>
                </a:r>
                <a:endParaRPr lang="ru-RU" sz="600">
                  <a:effectLst/>
                  <a:ea typeface="Calibri"/>
                  <a:cs typeface="Times New Roman"/>
                </a:endParaRPr>
              </a:p>
            </p:txBody>
          </p:sp>
        </p:grpSp>
        <p:grpSp>
          <p:nvGrpSpPr>
            <p:cNvPr id="19" name="Group 74"/>
            <p:cNvGrpSpPr>
              <a:grpSpLocks/>
            </p:cNvGrpSpPr>
            <p:nvPr/>
          </p:nvGrpSpPr>
          <p:grpSpPr bwMode="auto">
            <a:xfrm>
              <a:off x="1786" y="2805"/>
              <a:ext cx="1135" cy="7166"/>
              <a:chOff x="1786" y="2805"/>
              <a:chExt cx="1135" cy="7166"/>
            </a:xfrm>
          </p:grpSpPr>
          <p:sp>
            <p:nvSpPr>
              <p:cNvPr id="67" name="Text Box 193"/>
              <p:cNvSpPr txBox="1">
                <a:spLocks noChangeArrowheads="1"/>
              </p:cNvSpPr>
              <p:nvPr/>
            </p:nvSpPr>
            <p:spPr bwMode="auto">
              <a:xfrm>
                <a:off x="1803" y="9193"/>
                <a:ext cx="1077" cy="778"/>
              </a:xfrm>
              <a:prstGeom prst="rect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 w="9525">
                <a:solidFill>
                  <a:schemeClr val="bg1">
                    <a:lumMod val="50000"/>
                    <a:lumOff val="0"/>
                  </a:schemeClr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algn="ctr"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ru-RU" sz="600" dirty="0">
                    <a:effectLst/>
                    <a:ea typeface="Calibri"/>
                    <a:cs typeface="Calibri"/>
                  </a:rPr>
                  <a:t>Воспитатель высшей категорииВоспитатель</a:t>
                </a:r>
                <a:r>
                  <a:rPr lang="ru-RU" sz="600" baseline="30000" dirty="0">
                    <a:effectLst/>
                    <a:ea typeface="Calibri"/>
                    <a:cs typeface="Calibri"/>
                  </a:rPr>
                  <a:t>2</a:t>
                </a:r>
                <a:r>
                  <a:rPr lang="ru-RU" sz="600" dirty="0">
                    <a:effectLst/>
                    <a:ea typeface="Calibri"/>
                    <a:cs typeface="Calibri"/>
                  </a:rPr>
                  <a:t> </a:t>
                </a:r>
                <a:endParaRPr lang="ru-RU" sz="600" dirty="0">
                  <a:effectLst/>
                  <a:ea typeface="Calibri"/>
                  <a:cs typeface="Times New Roman"/>
                </a:endParaRPr>
              </a:p>
            </p:txBody>
          </p:sp>
          <p:sp>
            <p:nvSpPr>
              <p:cNvPr id="68" name="Text Box 192"/>
              <p:cNvSpPr txBox="1">
                <a:spLocks noChangeArrowheads="1"/>
              </p:cNvSpPr>
              <p:nvPr/>
            </p:nvSpPr>
            <p:spPr bwMode="auto">
              <a:xfrm>
                <a:off x="1786" y="8117"/>
                <a:ext cx="1077" cy="340"/>
              </a:xfrm>
              <a:prstGeom prst="rect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 w="9525">
                <a:solidFill>
                  <a:schemeClr val="bg1">
                    <a:lumMod val="50000"/>
                    <a:lumOff val="0"/>
                  </a:schemeClr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algn="ctr"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ru-RU" sz="600">
                    <a:effectLst/>
                    <a:ea typeface="Calibri"/>
                    <a:cs typeface="Calibri"/>
                  </a:rPr>
                  <a:t>Воспитатель</a:t>
                </a:r>
                <a:endParaRPr lang="ru-RU" sz="600">
                  <a:effectLst/>
                  <a:ea typeface="Calibri"/>
                  <a:cs typeface="Times New Roman"/>
                </a:endParaRPr>
              </a:p>
            </p:txBody>
          </p:sp>
          <p:sp>
            <p:nvSpPr>
              <p:cNvPr id="69" name="Text Box 199"/>
              <p:cNvSpPr txBox="1">
                <a:spLocks noChangeArrowheads="1"/>
              </p:cNvSpPr>
              <p:nvPr/>
            </p:nvSpPr>
            <p:spPr bwMode="auto">
              <a:xfrm>
                <a:off x="1790" y="6207"/>
                <a:ext cx="1077" cy="1769"/>
              </a:xfrm>
              <a:prstGeom prst="rect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 w="9525">
                <a:solidFill>
                  <a:schemeClr val="bg1">
                    <a:lumMod val="50000"/>
                    <a:lumOff val="0"/>
                  </a:schemeClr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algn="ctr"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ru-RU" sz="550" dirty="0">
                    <a:effectLst/>
                    <a:ea typeface="Calibri"/>
                    <a:cs typeface="Calibri"/>
                  </a:rPr>
                  <a:t>Учитель</a:t>
                </a:r>
                <a:r>
                  <a:rPr lang="ru-RU" sz="550" baseline="30000" dirty="0">
                    <a:effectLst/>
                    <a:ea typeface="Calibri"/>
                    <a:cs typeface="Calibri"/>
                  </a:rPr>
                  <a:t> </a:t>
                </a:r>
                <a:r>
                  <a:rPr lang="ru-RU" sz="550" dirty="0">
                    <a:effectLst/>
                    <a:ea typeface="Calibri"/>
                    <a:cs typeface="Times New Roman"/>
                  </a:rPr>
                  <a:t>казахского (русского, ин.) языка</a:t>
                </a:r>
              </a:p>
              <a:p>
                <a:pPr algn="ctr"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ru-RU" sz="550" dirty="0">
                    <a:effectLst/>
                    <a:ea typeface="Calibri"/>
                    <a:cs typeface="Times New Roman"/>
                  </a:rPr>
                  <a:t>Учитель-дефектолог</a:t>
                </a:r>
              </a:p>
              <a:p>
                <a:pPr algn="ctr"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ru-RU" sz="550" dirty="0">
                    <a:effectLst/>
                    <a:ea typeface="Calibri"/>
                    <a:cs typeface="Times New Roman"/>
                  </a:rPr>
                  <a:t>Учитель-логопед</a:t>
                </a:r>
              </a:p>
              <a:p>
                <a:pPr algn="ctr"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ru-RU" sz="550" dirty="0">
                    <a:effectLst/>
                    <a:ea typeface="Calibri"/>
                    <a:cs typeface="Times New Roman"/>
                  </a:rPr>
                  <a:t>Педагог-психолог</a:t>
                </a:r>
                <a:r>
                  <a:rPr lang="ru-RU" sz="550" dirty="0">
                    <a:effectLst/>
                    <a:ea typeface="Calibri"/>
                    <a:cs typeface="Calibri"/>
                  </a:rPr>
                  <a:t>Учитель</a:t>
                </a:r>
                <a:r>
                  <a:rPr lang="ru-RU" sz="550" baseline="30000" dirty="0">
                    <a:effectLst/>
                    <a:ea typeface="Calibri"/>
                    <a:cs typeface="Calibri"/>
                  </a:rPr>
                  <a:t>1</a:t>
                </a:r>
                <a:endParaRPr lang="ru-RU" sz="550" dirty="0">
                  <a:effectLst/>
                  <a:ea typeface="Calibri"/>
                  <a:cs typeface="Times New Roman"/>
                </a:endParaRPr>
              </a:p>
            </p:txBody>
          </p:sp>
          <p:sp>
            <p:nvSpPr>
              <p:cNvPr id="70" name="Text Box 210"/>
              <p:cNvSpPr txBox="1">
                <a:spLocks noChangeArrowheads="1"/>
              </p:cNvSpPr>
              <p:nvPr/>
            </p:nvSpPr>
            <p:spPr bwMode="auto">
              <a:xfrm>
                <a:off x="1787" y="2805"/>
                <a:ext cx="1134" cy="397"/>
              </a:xfrm>
              <a:prstGeom prst="rect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 w="9525">
                <a:solidFill>
                  <a:schemeClr val="bg1">
                    <a:lumMod val="50000"/>
                    <a:lumOff val="0"/>
                  </a:schemeClr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algn="ctr"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ru-RU" sz="600">
                    <a:effectLst/>
                    <a:ea typeface="Calibri"/>
                    <a:cs typeface="Times New Roman"/>
                  </a:rPr>
                  <a:t>ПР в ДВО</a:t>
                </a:r>
              </a:p>
            </p:txBody>
          </p:sp>
          <p:cxnSp>
            <p:nvCxnSpPr>
              <p:cNvPr id="71" name="AutoShape 369"/>
              <p:cNvCxnSpPr>
                <a:cxnSpLocks noChangeShapeType="1"/>
              </p:cNvCxnSpPr>
              <p:nvPr/>
            </p:nvCxnSpPr>
            <p:spPr bwMode="auto">
              <a:xfrm rot="-5400000">
                <a:off x="1765" y="8093"/>
                <a:ext cx="2154" cy="0"/>
              </a:xfrm>
              <a:prstGeom prst="straightConnector1">
                <a:avLst/>
              </a:prstGeom>
              <a:noFill/>
              <a:ln w="9525">
                <a:solidFill>
                  <a:schemeClr val="tx1">
                    <a:lumMod val="65000"/>
                    <a:lumOff val="35000"/>
                  </a:schemeClr>
                </a:solidFill>
                <a:round/>
                <a:headEnd type="oval" w="med" len="med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</p:grpSp>
        <p:grpSp>
          <p:nvGrpSpPr>
            <p:cNvPr id="20" name="Group 80"/>
            <p:cNvGrpSpPr>
              <a:grpSpLocks/>
            </p:cNvGrpSpPr>
            <p:nvPr/>
          </p:nvGrpSpPr>
          <p:grpSpPr bwMode="auto">
            <a:xfrm>
              <a:off x="1790" y="2048"/>
              <a:ext cx="14748" cy="8808"/>
              <a:chOff x="1790" y="2048"/>
              <a:chExt cx="14748" cy="8808"/>
            </a:xfrm>
          </p:grpSpPr>
          <p:cxnSp>
            <p:nvCxnSpPr>
              <p:cNvPr id="60" name="AutoShape 171"/>
              <p:cNvCxnSpPr>
                <a:cxnSpLocks noChangeShapeType="1"/>
              </p:cNvCxnSpPr>
              <p:nvPr/>
            </p:nvCxnSpPr>
            <p:spPr bwMode="auto">
              <a:xfrm>
                <a:off x="16538" y="2069"/>
                <a:ext cx="0" cy="8787"/>
              </a:xfrm>
              <a:prstGeom prst="straightConnector1">
                <a:avLst/>
              </a:prstGeom>
              <a:noFill/>
              <a:ln w="9525">
                <a:solidFill>
                  <a:schemeClr val="bg1">
                    <a:lumMod val="50000"/>
                    <a:lumOff val="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  <p:cxnSp>
            <p:nvCxnSpPr>
              <p:cNvPr id="61" name="AutoShape 172"/>
              <p:cNvCxnSpPr>
                <a:cxnSpLocks noChangeShapeType="1"/>
              </p:cNvCxnSpPr>
              <p:nvPr/>
            </p:nvCxnSpPr>
            <p:spPr bwMode="auto">
              <a:xfrm>
                <a:off x="1790" y="2048"/>
                <a:ext cx="0" cy="8787"/>
              </a:xfrm>
              <a:prstGeom prst="straightConnector1">
                <a:avLst/>
              </a:prstGeom>
              <a:noFill/>
              <a:ln w="9525">
                <a:solidFill>
                  <a:schemeClr val="bg1">
                    <a:lumMod val="50000"/>
                    <a:lumOff val="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  <p:cxnSp>
            <p:nvCxnSpPr>
              <p:cNvPr id="62" name="AutoShape 218"/>
              <p:cNvCxnSpPr>
                <a:cxnSpLocks noChangeShapeType="1"/>
              </p:cNvCxnSpPr>
              <p:nvPr/>
            </p:nvCxnSpPr>
            <p:spPr bwMode="auto">
              <a:xfrm>
                <a:off x="13669" y="2462"/>
                <a:ext cx="0" cy="8391"/>
              </a:xfrm>
              <a:prstGeom prst="straightConnector1">
                <a:avLst/>
              </a:prstGeom>
              <a:noFill/>
              <a:ln w="9525">
                <a:solidFill>
                  <a:schemeClr val="bg1">
                    <a:lumMod val="50000"/>
                    <a:lumOff val="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  <p:cxnSp>
            <p:nvCxnSpPr>
              <p:cNvPr id="63" name="AutoShape 348"/>
              <p:cNvCxnSpPr>
                <a:cxnSpLocks noChangeShapeType="1"/>
              </p:cNvCxnSpPr>
              <p:nvPr/>
            </p:nvCxnSpPr>
            <p:spPr bwMode="auto">
              <a:xfrm rot="-5400000">
                <a:off x="1091" y="6122"/>
                <a:ext cx="3572" cy="0"/>
              </a:xfrm>
              <a:prstGeom prst="straightConnector1">
                <a:avLst/>
              </a:prstGeom>
              <a:noFill/>
              <a:ln w="9525">
                <a:solidFill>
                  <a:srgbClr val="FF0000"/>
                </a:solidFill>
                <a:round/>
                <a:headEnd type="oval" w="med" len="med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  <p:cxnSp>
            <p:nvCxnSpPr>
              <p:cNvPr id="64" name="AutoShape 364"/>
              <p:cNvCxnSpPr>
                <a:cxnSpLocks noChangeShapeType="1"/>
              </p:cNvCxnSpPr>
              <p:nvPr/>
            </p:nvCxnSpPr>
            <p:spPr bwMode="auto">
              <a:xfrm>
                <a:off x="4299" y="4292"/>
                <a:ext cx="8164" cy="269"/>
              </a:xfrm>
              <a:prstGeom prst="bentConnector3">
                <a:avLst>
                  <a:gd name="adj1" fmla="val 49995"/>
                </a:avLst>
              </a:prstGeom>
              <a:noFill/>
              <a:ln w="9525">
                <a:solidFill>
                  <a:srgbClr val="FF0000"/>
                </a:solidFill>
                <a:miter lim="800000"/>
                <a:headEnd type="oval" w="med" len="med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  <p:cxnSp>
            <p:nvCxnSpPr>
              <p:cNvPr id="65" name="AutoShape 365"/>
              <p:cNvCxnSpPr>
                <a:cxnSpLocks noChangeShapeType="1"/>
              </p:cNvCxnSpPr>
              <p:nvPr/>
            </p:nvCxnSpPr>
            <p:spPr bwMode="auto">
              <a:xfrm>
                <a:off x="4314" y="4952"/>
                <a:ext cx="8164" cy="170"/>
              </a:xfrm>
              <a:prstGeom prst="bentConnector3">
                <a:avLst>
                  <a:gd name="adj1" fmla="val 49995"/>
                </a:avLst>
              </a:prstGeom>
              <a:noFill/>
              <a:ln w="9525">
                <a:solidFill>
                  <a:srgbClr val="FF0000"/>
                </a:solidFill>
                <a:miter lim="800000"/>
                <a:headEnd type="oval" w="med" len="med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  <p:cxnSp>
            <p:nvCxnSpPr>
              <p:cNvPr id="66" name="AutoShape 367"/>
              <p:cNvCxnSpPr>
                <a:cxnSpLocks noChangeShapeType="1"/>
              </p:cNvCxnSpPr>
              <p:nvPr/>
            </p:nvCxnSpPr>
            <p:spPr bwMode="auto">
              <a:xfrm flipV="1">
                <a:off x="6450" y="5272"/>
                <a:ext cx="6009" cy="170"/>
              </a:xfrm>
              <a:prstGeom prst="bentConnector3">
                <a:avLst>
                  <a:gd name="adj1" fmla="val 50000"/>
                </a:avLst>
              </a:prstGeom>
              <a:noFill/>
              <a:ln w="9525">
                <a:solidFill>
                  <a:schemeClr val="tx1">
                    <a:lumMod val="65000"/>
                    <a:lumOff val="35000"/>
                  </a:schemeClr>
                </a:solidFill>
                <a:miter lim="800000"/>
                <a:headEnd type="oval" w="med" len="med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</p:grpSp>
        <p:grpSp>
          <p:nvGrpSpPr>
            <p:cNvPr id="21" name="Group 88"/>
            <p:cNvGrpSpPr>
              <a:grpSpLocks/>
            </p:cNvGrpSpPr>
            <p:nvPr/>
          </p:nvGrpSpPr>
          <p:grpSpPr bwMode="auto">
            <a:xfrm>
              <a:off x="2955" y="2805"/>
              <a:ext cx="1276" cy="6738"/>
              <a:chOff x="3000" y="2805"/>
              <a:chExt cx="1276" cy="6738"/>
            </a:xfrm>
          </p:grpSpPr>
          <p:sp>
            <p:nvSpPr>
              <p:cNvPr id="51" name="Text Box 230"/>
              <p:cNvSpPr txBox="1">
                <a:spLocks noChangeArrowheads="1"/>
              </p:cNvSpPr>
              <p:nvPr/>
            </p:nvSpPr>
            <p:spPr bwMode="auto">
              <a:xfrm>
                <a:off x="3046" y="9203"/>
                <a:ext cx="1077" cy="340"/>
              </a:xfrm>
              <a:prstGeom prst="rec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 w="9525">
                <a:solidFill>
                  <a:schemeClr val="bg1">
                    <a:lumMod val="50000"/>
                    <a:lumOff val="0"/>
                  </a:schemeClr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algn="ctr"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ru-RU" sz="600">
                    <a:effectLst/>
                    <a:ea typeface="Calibri"/>
                    <a:cs typeface="Calibri"/>
                  </a:rPr>
                  <a:t>Учитель</a:t>
                </a:r>
                <a:r>
                  <a:rPr lang="ru-RU" sz="600" baseline="30000">
                    <a:effectLst/>
                    <a:ea typeface="Calibri"/>
                    <a:cs typeface="Calibri"/>
                  </a:rPr>
                  <a:t>3</a:t>
                </a:r>
                <a:endParaRPr lang="ru-RU" sz="600">
                  <a:effectLst/>
                  <a:ea typeface="Calibri"/>
                  <a:cs typeface="Times New Roman"/>
                </a:endParaRPr>
              </a:p>
            </p:txBody>
          </p:sp>
          <p:sp>
            <p:nvSpPr>
              <p:cNvPr id="52" name="Text Box 233"/>
              <p:cNvSpPr txBox="1">
                <a:spLocks noChangeArrowheads="1"/>
              </p:cNvSpPr>
              <p:nvPr/>
            </p:nvSpPr>
            <p:spPr bwMode="auto">
              <a:xfrm>
                <a:off x="3023" y="4637"/>
                <a:ext cx="1247" cy="510"/>
              </a:xfrm>
              <a:prstGeom prst="rec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 w="9525">
                <a:solidFill>
                  <a:schemeClr val="bg1">
                    <a:lumMod val="50000"/>
                    <a:lumOff val="0"/>
                  </a:schemeClr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algn="ctr"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ru-RU" sz="600">
                    <a:solidFill>
                      <a:srgbClr val="FF0000"/>
                    </a:solidFill>
                    <a:effectLst/>
                    <a:ea typeface="Calibri"/>
                    <a:cs typeface="Calibri"/>
                  </a:rPr>
                  <a:t>Учитель-исследователь</a:t>
                </a:r>
                <a:endParaRPr lang="ru-RU" sz="600">
                  <a:effectLst/>
                  <a:ea typeface="Calibri"/>
                  <a:cs typeface="Times New Roman"/>
                </a:endParaRPr>
              </a:p>
            </p:txBody>
          </p:sp>
          <p:sp>
            <p:nvSpPr>
              <p:cNvPr id="53" name="Text Box 234"/>
              <p:cNvSpPr txBox="1">
                <a:spLocks noChangeArrowheads="1"/>
              </p:cNvSpPr>
              <p:nvPr/>
            </p:nvSpPr>
            <p:spPr bwMode="auto">
              <a:xfrm>
                <a:off x="3023" y="4201"/>
                <a:ext cx="1247" cy="340"/>
              </a:xfrm>
              <a:prstGeom prst="rec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 w="9525">
                <a:solidFill>
                  <a:schemeClr val="bg1">
                    <a:lumMod val="50000"/>
                    <a:lumOff val="0"/>
                  </a:schemeClr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algn="ctr"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ru-RU" sz="600" dirty="0">
                    <a:solidFill>
                      <a:srgbClr val="FF0000"/>
                    </a:solidFill>
                    <a:effectLst/>
                    <a:ea typeface="Calibri"/>
                    <a:cs typeface="Calibri"/>
                  </a:rPr>
                  <a:t>Учитель-мастер</a:t>
                </a:r>
                <a:endParaRPr lang="ru-RU" sz="600" dirty="0">
                  <a:effectLst/>
                  <a:ea typeface="Calibri"/>
                  <a:cs typeface="Times New Roman"/>
                </a:endParaRPr>
              </a:p>
              <a:p>
                <a:pPr algn="ctr"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ru-RU" sz="600" dirty="0">
                    <a:effectLst/>
                    <a:ea typeface="Calibri"/>
                    <a:cs typeface="Calibri"/>
                  </a:rPr>
                  <a:t> </a:t>
                </a:r>
                <a:endParaRPr lang="ru-RU" sz="600" dirty="0">
                  <a:effectLst/>
                  <a:ea typeface="Calibri"/>
                  <a:cs typeface="Times New Roman"/>
                </a:endParaRPr>
              </a:p>
              <a:p>
                <a:pPr algn="ctr"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ru-RU" sz="600" dirty="0">
                    <a:effectLst/>
                    <a:ea typeface="Calibri"/>
                    <a:cs typeface="Calibri"/>
                  </a:rPr>
                  <a:t> </a:t>
                </a:r>
                <a:endParaRPr lang="ru-RU" sz="600" dirty="0">
                  <a:effectLst/>
                  <a:ea typeface="Calibri"/>
                  <a:cs typeface="Times New Roman"/>
                </a:endParaRPr>
              </a:p>
            </p:txBody>
          </p:sp>
          <p:sp>
            <p:nvSpPr>
              <p:cNvPr id="54" name="Text Box 229"/>
              <p:cNvSpPr txBox="1">
                <a:spLocks noChangeArrowheads="1"/>
              </p:cNvSpPr>
              <p:nvPr/>
            </p:nvSpPr>
            <p:spPr bwMode="auto">
              <a:xfrm>
                <a:off x="3029" y="7790"/>
                <a:ext cx="1247" cy="446"/>
              </a:xfrm>
              <a:prstGeom prst="rec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 w="9525">
                <a:solidFill>
                  <a:schemeClr val="bg1">
                    <a:lumMod val="50000"/>
                    <a:lumOff val="0"/>
                  </a:schemeClr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algn="ctr"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ru-RU" sz="600" dirty="0">
                    <a:solidFill>
                      <a:srgbClr val="FF0000"/>
                    </a:solidFill>
                    <a:effectLst/>
                    <a:ea typeface="Calibri"/>
                    <a:cs typeface="Calibri"/>
                  </a:rPr>
                  <a:t>УчительУчитель-стажер</a:t>
                </a:r>
                <a:r>
                  <a:rPr lang="ru-RU" sz="600" baseline="30000" dirty="0">
                    <a:solidFill>
                      <a:srgbClr val="FF0000"/>
                    </a:solidFill>
                    <a:effectLst/>
                    <a:ea typeface="Calibri"/>
                    <a:cs typeface="Calibri"/>
                  </a:rPr>
                  <a:t>4</a:t>
                </a:r>
                <a:endParaRPr lang="ru-RU" sz="600" dirty="0">
                  <a:effectLst/>
                  <a:ea typeface="Calibri"/>
                  <a:cs typeface="Times New Roman"/>
                </a:endParaRPr>
              </a:p>
            </p:txBody>
          </p:sp>
          <p:sp>
            <p:nvSpPr>
              <p:cNvPr id="55" name="Text Box 235"/>
              <p:cNvSpPr txBox="1">
                <a:spLocks noChangeArrowheads="1"/>
              </p:cNvSpPr>
              <p:nvPr/>
            </p:nvSpPr>
            <p:spPr bwMode="auto">
              <a:xfrm>
                <a:off x="3031" y="7343"/>
                <a:ext cx="1216" cy="383"/>
              </a:xfrm>
              <a:prstGeom prst="rec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 w="9525">
                <a:solidFill>
                  <a:schemeClr val="bg1">
                    <a:lumMod val="50000"/>
                    <a:lumOff val="0"/>
                  </a:schemeClr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ru-RU" sz="550" dirty="0">
                    <a:effectLst/>
                    <a:ea typeface="Calibri"/>
                    <a:cs typeface="Calibri"/>
                  </a:rPr>
                  <a:t>Учитель</a:t>
                </a:r>
                <a:r>
                  <a:rPr lang="ru-RU" sz="550" baseline="30000" dirty="0">
                    <a:effectLst/>
                    <a:ea typeface="Calibri"/>
                    <a:cs typeface="Calibri"/>
                  </a:rPr>
                  <a:t> </a:t>
                </a:r>
                <a:r>
                  <a:rPr lang="ru-RU" sz="550" dirty="0">
                    <a:effectLst/>
                    <a:ea typeface="Calibri"/>
                    <a:cs typeface="Calibri"/>
                  </a:rPr>
                  <a:t>высшей категории</a:t>
                </a:r>
                <a:endParaRPr lang="ru-RU" sz="550" dirty="0">
                  <a:effectLst/>
                  <a:ea typeface="Calibri"/>
                  <a:cs typeface="Times New Roman"/>
                </a:endParaRPr>
              </a:p>
              <a:p>
                <a:pPr algn="ctr"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ru-RU" sz="550" dirty="0">
                    <a:effectLst/>
                    <a:ea typeface="Calibri"/>
                    <a:cs typeface="Calibri"/>
                  </a:rPr>
                  <a:t> </a:t>
                </a:r>
                <a:endParaRPr lang="ru-RU" sz="550" dirty="0">
                  <a:effectLst/>
                  <a:ea typeface="Calibri"/>
                  <a:cs typeface="Times New Roman"/>
                </a:endParaRPr>
              </a:p>
              <a:p>
                <a:pPr algn="ctr"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ru-RU" sz="550" dirty="0">
                    <a:effectLst/>
                    <a:ea typeface="Calibri"/>
                    <a:cs typeface="Calibri"/>
                  </a:rPr>
                  <a:t>Учитель</a:t>
                </a:r>
                <a:r>
                  <a:rPr lang="ru-RU" sz="550" baseline="30000" dirty="0">
                    <a:effectLst/>
                    <a:ea typeface="Calibri"/>
                    <a:cs typeface="Calibri"/>
                  </a:rPr>
                  <a:t>3</a:t>
                </a:r>
                <a:endParaRPr lang="ru-RU" sz="550" dirty="0">
                  <a:effectLst/>
                  <a:ea typeface="Calibri"/>
                  <a:cs typeface="Times New Roman"/>
                </a:endParaRPr>
              </a:p>
              <a:p>
                <a:pPr algn="ctr"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ru-RU" sz="550" dirty="0">
                    <a:effectLst/>
                    <a:ea typeface="Calibri"/>
                    <a:cs typeface="Calibri"/>
                  </a:rPr>
                  <a:t> </a:t>
                </a:r>
                <a:endParaRPr lang="ru-RU" sz="550" dirty="0">
                  <a:effectLst/>
                  <a:ea typeface="Calibri"/>
                  <a:cs typeface="Times New Roman"/>
                </a:endParaRPr>
              </a:p>
              <a:p>
                <a:pPr algn="ctr"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ru-RU" sz="550" dirty="0">
                    <a:effectLst/>
                    <a:ea typeface="Calibri"/>
                    <a:cs typeface="Calibri"/>
                  </a:rPr>
                  <a:t> </a:t>
                </a:r>
                <a:endParaRPr lang="ru-RU" sz="550" dirty="0">
                  <a:effectLst/>
                  <a:ea typeface="Calibri"/>
                  <a:cs typeface="Times New Roman"/>
                </a:endParaRPr>
              </a:p>
            </p:txBody>
          </p:sp>
          <p:sp>
            <p:nvSpPr>
              <p:cNvPr id="56" name="Text Box 236"/>
              <p:cNvSpPr txBox="1">
                <a:spLocks noChangeArrowheads="1"/>
              </p:cNvSpPr>
              <p:nvPr/>
            </p:nvSpPr>
            <p:spPr bwMode="auto">
              <a:xfrm>
                <a:off x="3025" y="6645"/>
                <a:ext cx="1247" cy="510"/>
              </a:xfrm>
              <a:prstGeom prst="rec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 w="9525">
                <a:solidFill>
                  <a:schemeClr val="bg1">
                    <a:lumMod val="50000"/>
                    <a:lumOff val="0"/>
                  </a:schemeClr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ru-RU" sz="600" dirty="0" smtClean="0">
                    <a:solidFill>
                      <a:srgbClr val="FF0000"/>
                    </a:solidFill>
                    <a:effectLst/>
                    <a:ea typeface="Calibri"/>
                    <a:cs typeface="Calibri"/>
                  </a:rPr>
                  <a:t>Учитель-модератор</a:t>
                </a:r>
                <a:endParaRPr lang="ru-RU" sz="600" dirty="0">
                  <a:effectLst/>
                  <a:ea typeface="Calibri"/>
                  <a:cs typeface="Times New Roman"/>
                </a:endParaRPr>
              </a:p>
              <a:p>
                <a:pPr algn="ctr"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ru-RU" sz="600" dirty="0">
                    <a:solidFill>
                      <a:srgbClr val="FF0000"/>
                    </a:solidFill>
                    <a:effectLst/>
                    <a:ea typeface="Calibri"/>
                    <a:cs typeface="Calibri"/>
                  </a:rPr>
                  <a:t>Учитель-модератор</a:t>
                </a:r>
                <a:endParaRPr lang="ru-RU" sz="600" dirty="0">
                  <a:effectLst/>
                  <a:ea typeface="Calibri"/>
                  <a:cs typeface="Times New Roman"/>
                </a:endParaRPr>
              </a:p>
              <a:p>
                <a:pPr algn="ctr"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ru-RU" sz="600" dirty="0" smtClean="0">
                    <a:effectLst/>
                    <a:ea typeface="Calibri"/>
                    <a:cs typeface="Calibri"/>
                  </a:rPr>
                  <a:t> </a:t>
                </a:r>
                <a:endParaRPr lang="ru-RU" sz="600" dirty="0">
                  <a:effectLst/>
                  <a:ea typeface="Calibri"/>
                  <a:cs typeface="Times New Roman"/>
                </a:endParaRPr>
              </a:p>
            </p:txBody>
          </p:sp>
          <p:sp>
            <p:nvSpPr>
              <p:cNvPr id="57" name="Text Box 237"/>
              <p:cNvSpPr txBox="1">
                <a:spLocks noChangeArrowheads="1"/>
              </p:cNvSpPr>
              <p:nvPr/>
            </p:nvSpPr>
            <p:spPr bwMode="auto">
              <a:xfrm>
                <a:off x="3027" y="6207"/>
                <a:ext cx="1247" cy="340"/>
              </a:xfrm>
              <a:prstGeom prst="rec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 w="9525">
                <a:solidFill>
                  <a:schemeClr val="bg1">
                    <a:lumMod val="50000"/>
                    <a:lumOff val="0"/>
                  </a:schemeClr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ru-RU" sz="600" dirty="0">
                    <a:solidFill>
                      <a:srgbClr val="FF0000"/>
                    </a:solidFill>
                    <a:effectLst/>
                    <a:ea typeface="Calibri"/>
                    <a:cs typeface="Calibri"/>
                  </a:rPr>
                  <a:t>Учитель-эксперт</a:t>
                </a:r>
                <a:endParaRPr lang="ru-RU" sz="600" dirty="0">
                  <a:effectLst/>
                  <a:ea typeface="Calibri"/>
                  <a:cs typeface="Times New Roman"/>
                </a:endParaRPr>
              </a:p>
              <a:p>
                <a:pPr algn="ctr"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ru-RU" sz="600" dirty="0">
                    <a:solidFill>
                      <a:srgbClr val="FF0000"/>
                    </a:solidFill>
                    <a:effectLst/>
                    <a:ea typeface="Calibri"/>
                    <a:cs typeface="Calibri"/>
                  </a:rPr>
                  <a:t> </a:t>
                </a:r>
                <a:endParaRPr lang="ru-RU" sz="600" dirty="0">
                  <a:effectLst/>
                  <a:ea typeface="Calibri"/>
                  <a:cs typeface="Times New Roman"/>
                </a:endParaRPr>
              </a:p>
              <a:p>
                <a:pPr algn="ctr"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ru-RU" sz="550" dirty="0">
                    <a:solidFill>
                      <a:srgbClr val="FF0000"/>
                    </a:solidFill>
                    <a:effectLst/>
                    <a:ea typeface="Calibri"/>
                    <a:cs typeface="Calibri"/>
                  </a:rPr>
                  <a:t>Учитель-эксперт</a:t>
                </a:r>
                <a:endParaRPr lang="ru-RU" sz="550" dirty="0">
                  <a:effectLst/>
                  <a:ea typeface="Calibri"/>
                  <a:cs typeface="Times New Roman"/>
                </a:endParaRPr>
              </a:p>
              <a:p>
                <a:pPr algn="ctr"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ru-RU" sz="550" dirty="0">
                    <a:solidFill>
                      <a:srgbClr val="FF0000"/>
                    </a:solidFill>
                    <a:effectLst/>
                    <a:ea typeface="Calibri"/>
                    <a:cs typeface="Calibri"/>
                  </a:rPr>
                  <a:t> </a:t>
                </a:r>
                <a:endParaRPr lang="ru-RU" sz="550" dirty="0">
                  <a:effectLst/>
                  <a:ea typeface="Calibri"/>
                  <a:cs typeface="Times New Roman"/>
                </a:endParaRPr>
              </a:p>
              <a:p>
                <a:pPr algn="ctr"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ru-RU" sz="550" dirty="0">
                    <a:effectLst/>
                    <a:ea typeface="Calibri"/>
                    <a:cs typeface="Calibri"/>
                  </a:rPr>
                  <a:t> </a:t>
                </a:r>
                <a:endParaRPr lang="ru-RU" sz="550" dirty="0">
                  <a:effectLst/>
                  <a:ea typeface="Calibri"/>
                  <a:cs typeface="Times New Roman"/>
                </a:endParaRPr>
              </a:p>
            </p:txBody>
          </p:sp>
          <p:sp>
            <p:nvSpPr>
              <p:cNvPr id="58" name="Text Box 211"/>
              <p:cNvSpPr txBox="1">
                <a:spLocks noChangeArrowheads="1"/>
              </p:cNvSpPr>
              <p:nvPr/>
            </p:nvSpPr>
            <p:spPr bwMode="auto">
              <a:xfrm>
                <a:off x="3000" y="2805"/>
                <a:ext cx="1247" cy="397"/>
              </a:xfrm>
              <a:prstGeom prst="rec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 w="9525">
                <a:solidFill>
                  <a:schemeClr val="bg1">
                    <a:lumMod val="50000"/>
                    <a:lumOff val="0"/>
                  </a:schemeClr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algn="ctr"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ru-RU" sz="600" dirty="0">
                    <a:effectLst/>
                    <a:ea typeface="Calibri"/>
                    <a:cs typeface="Times New Roman"/>
                  </a:rPr>
                  <a:t>Педагогические работники в системе среднего </a:t>
                </a:r>
                <a:r>
                  <a:rPr lang="ru-RU" sz="600" dirty="0" err="1">
                    <a:effectLst/>
                    <a:ea typeface="Calibri"/>
                    <a:cs typeface="Times New Roman"/>
                  </a:rPr>
                  <a:t>образованияПР</a:t>
                </a:r>
                <a:r>
                  <a:rPr lang="ru-RU" sz="600" dirty="0">
                    <a:effectLst/>
                    <a:ea typeface="Calibri"/>
                    <a:cs typeface="Times New Roman"/>
                  </a:rPr>
                  <a:t> СО</a:t>
                </a:r>
              </a:p>
            </p:txBody>
          </p:sp>
          <p:cxnSp>
            <p:nvCxnSpPr>
              <p:cNvPr id="59" name="AutoShape 371"/>
              <p:cNvCxnSpPr>
                <a:cxnSpLocks noChangeShapeType="1"/>
              </p:cNvCxnSpPr>
              <p:nvPr/>
            </p:nvCxnSpPr>
            <p:spPr bwMode="auto">
              <a:xfrm rot="-5400000">
                <a:off x="2289" y="8412"/>
                <a:ext cx="1587" cy="1"/>
              </a:xfrm>
              <a:prstGeom prst="bentConnector3">
                <a:avLst>
                  <a:gd name="adj1" fmla="val 49968"/>
                </a:avLst>
              </a:prstGeom>
              <a:noFill/>
              <a:ln w="9525">
                <a:solidFill>
                  <a:schemeClr val="tx1">
                    <a:lumMod val="65000"/>
                    <a:lumOff val="35000"/>
                  </a:schemeClr>
                </a:solidFill>
                <a:miter lim="800000"/>
                <a:headEnd type="oval" w="med" len="med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</p:grpSp>
        <p:grpSp>
          <p:nvGrpSpPr>
            <p:cNvPr id="22" name="Group 98"/>
            <p:cNvGrpSpPr>
              <a:grpSpLocks/>
            </p:cNvGrpSpPr>
            <p:nvPr/>
          </p:nvGrpSpPr>
          <p:grpSpPr bwMode="auto">
            <a:xfrm>
              <a:off x="3228" y="2813"/>
              <a:ext cx="3118" cy="7141"/>
              <a:chOff x="3318" y="2813"/>
              <a:chExt cx="3118" cy="7141"/>
            </a:xfrm>
          </p:grpSpPr>
          <p:sp>
            <p:nvSpPr>
              <p:cNvPr id="44" name="Text Box 212"/>
              <p:cNvSpPr txBox="1">
                <a:spLocks noChangeArrowheads="1"/>
              </p:cNvSpPr>
              <p:nvPr/>
            </p:nvSpPr>
            <p:spPr bwMode="auto">
              <a:xfrm>
                <a:off x="4344" y="2813"/>
                <a:ext cx="1134" cy="397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algn="ctr"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ru-RU" sz="600">
                    <a:effectLst/>
                    <a:ea typeface="Calibri"/>
                    <a:cs typeface="Times New Roman"/>
                  </a:rPr>
                  <a:t>ПР ДО</a:t>
                </a:r>
              </a:p>
            </p:txBody>
          </p:sp>
          <p:sp>
            <p:nvSpPr>
              <p:cNvPr id="45" name="Text Box 249"/>
              <p:cNvSpPr txBox="1">
                <a:spLocks noChangeArrowheads="1"/>
              </p:cNvSpPr>
              <p:nvPr/>
            </p:nvSpPr>
            <p:spPr bwMode="auto">
              <a:xfrm>
                <a:off x="4402" y="9191"/>
                <a:ext cx="1077" cy="763"/>
              </a:xfrm>
              <a:prstGeom prst="rec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 w="9525">
                <a:solidFill>
                  <a:schemeClr val="bg1">
                    <a:lumMod val="50000"/>
                    <a:lumOff val="0"/>
                  </a:schemeClr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algn="ctr"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ru-RU" sz="600">
                    <a:effectLst/>
                    <a:ea typeface="Calibri"/>
                    <a:cs typeface="Calibri"/>
                  </a:rPr>
                  <a:t>Педагог ДО </a:t>
                </a:r>
                <a:endParaRPr lang="ru-RU" sz="600">
                  <a:effectLst/>
                  <a:ea typeface="Calibri"/>
                  <a:cs typeface="Times New Roman"/>
                </a:endParaRPr>
              </a:p>
              <a:p>
                <a:pPr algn="ctr"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ru-RU" sz="600">
                    <a:effectLst/>
                    <a:ea typeface="Calibri"/>
                    <a:cs typeface="Calibri"/>
                  </a:rPr>
                  <a:t>Педагог-организатор </a:t>
                </a:r>
                <a:endParaRPr lang="ru-RU" sz="600">
                  <a:effectLst/>
                  <a:ea typeface="Calibri"/>
                  <a:cs typeface="Times New Roman"/>
                </a:endParaRPr>
              </a:p>
              <a:p>
                <a:pPr algn="ctr"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ru-RU" sz="600">
                    <a:effectLst/>
                    <a:ea typeface="Calibri"/>
                    <a:cs typeface="Calibri"/>
                  </a:rPr>
                  <a:t> </a:t>
                </a:r>
                <a:endParaRPr lang="ru-RU" sz="600">
                  <a:effectLst/>
                  <a:ea typeface="Calibri"/>
                  <a:cs typeface="Times New Roman"/>
                </a:endParaRPr>
              </a:p>
            </p:txBody>
          </p:sp>
          <p:sp>
            <p:nvSpPr>
              <p:cNvPr id="46" name="Text Box 248"/>
              <p:cNvSpPr txBox="1">
                <a:spLocks noChangeArrowheads="1"/>
              </p:cNvSpPr>
              <p:nvPr/>
            </p:nvSpPr>
            <p:spPr bwMode="auto">
              <a:xfrm>
                <a:off x="4385" y="6669"/>
                <a:ext cx="1077" cy="737"/>
              </a:xfrm>
              <a:prstGeom prst="rec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 w="9525">
                <a:solidFill>
                  <a:schemeClr val="bg1">
                    <a:lumMod val="50000"/>
                    <a:lumOff val="0"/>
                  </a:schemeClr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algn="ctr"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ru-RU" sz="600">
                    <a:effectLst/>
                    <a:ea typeface="Calibri"/>
                    <a:cs typeface="Calibri"/>
                  </a:rPr>
                  <a:t>Педагог ДО, педагог-организатор</a:t>
                </a:r>
                <a:endParaRPr lang="ru-RU" sz="600">
                  <a:effectLst/>
                  <a:ea typeface="Calibri"/>
                  <a:cs typeface="Times New Roman"/>
                </a:endParaRPr>
              </a:p>
            </p:txBody>
          </p:sp>
          <p:cxnSp>
            <p:nvCxnSpPr>
              <p:cNvPr id="47" name="AutoShape 378"/>
              <p:cNvCxnSpPr>
                <a:cxnSpLocks noChangeShapeType="1"/>
              </p:cNvCxnSpPr>
              <p:nvPr/>
            </p:nvCxnSpPr>
            <p:spPr bwMode="auto">
              <a:xfrm flipV="1">
                <a:off x="5424" y="6926"/>
                <a:ext cx="0" cy="2268"/>
              </a:xfrm>
              <a:prstGeom prst="straightConnector1">
                <a:avLst/>
              </a:prstGeom>
              <a:noFill/>
              <a:ln w="9525">
                <a:solidFill>
                  <a:schemeClr val="tx1">
                    <a:lumMod val="65000"/>
                    <a:lumOff val="35000"/>
                  </a:schemeClr>
                </a:solidFill>
                <a:round/>
                <a:headEnd type="oval" w="med" len="med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  <p:sp>
            <p:nvSpPr>
              <p:cNvPr id="48" name="Text Box 265"/>
              <p:cNvSpPr txBox="1">
                <a:spLocks noChangeArrowheads="1"/>
              </p:cNvSpPr>
              <p:nvPr/>
            </p:nvSpPr>
            <p:spPr bwMode="auto">
              <a:xfrm>
                <a:off x="3318" y="5201"/>
                <a:ext cx="3118" cy="443"/>
              </a:xfrm>
              <a:prstGeom prst="rec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 w="9525">
                <a:solidFill>
                  <a:schemeClr val="bg1">
                    <a:lumMod val="50000"/>
                    <a:lumOff val="0"/>
                  </a:schemeClr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algn="ctr"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ru-RU" sz="600">
                    <a:effectLst/>
                    <a:ea typeface="Calibri"/>
                    <a:cs typeface="Calibri"/>
                  </a:rPr>
                  <a:t>Социальный педагог, педагог-психолог</a:t>
                </a:r>
                <a:endParaRPr lang="ru-RU" sz="600">
                  <a:effectLst/>
                  <a:ea typeface="Calibri"/>
                  <a:cs typeface="Times New Roman"/>
                </a:endParaRPr>
              </a:p>
            </p:txBody>
          </p:sp>
          <p:sp>
            <p:nvSpPr>
              <p:cNvPr id="49" name="Text Box 375"/>
              <p:cNvSpPr txBox="1">
                <a:spLocks noChangeArrowheads="1"/>
              </p:cNvSpPr>
              <p:nvPr/>
            </p:nvSpPr>
            <p:spPr bwMode="auto">
              <a:xfrm>
                <a:off x="3318" y="8236"/>
                <a:ext cx="3118" cy="422"/>
              </a:xfrm>
              <a:prstGeom prst="rec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 w="9525">
                <a:solidFill>
                  <a:schemeClr val="bg1">
                    <a:lumMod val="50000"/>
                    <a:lumOff val="0"/>
                  </a:schemeClr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algn="ctr"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ru-RU" sz="600">
                    <a:effectLst/>
                    <a:ea typeface="Calibri"/>
                    <a:cs typeface="Calibri"/>
                  </a:rPr>
                  <a:t>Социальный педагог, педагог-психолог</a:t>
                </a:r>
                <a:endParaRPr lang="ru-RU" sz="600">
                  <a:effectLst/>
                  <a:ea typeface="Calibri"/>
                  <a:cs typeface="Times New Roman"/>
                </a:endParaRPr>
              </a:p>
            </p:txBody>
          </p:sp>
          <p:cxnSp>
            <p:nvCxnSpPr>
              <p:cNvPr id="50" name="AutoShape 379"/>
              <p:cNvCxnSpPr>
                <a:cxnSpLocks noChangeShapeType="1"/>
              </p:cNvCxnSpPr>
              <p:nvPr/>
            </p:nvCxnSpPr>
            <p:spPr bwMode="auto">
              <a:xfrm rot="-5400000">
                <a:off x="2985" y="7005"/>
                <a:ext cx="2721" cy="0"/>
              </a:xfrm>
              <a:prstGeom prst="straightConnector1">
                <a:avLst/>
              </a:prstGeom>
              <a:noFill/>
              <a:ln w="9525">
                <a:solidFill>
                  <a:schemeClr val="tx1">
                    <a:lumMod val="65000"/>
                    <a:lumOff val="35000"/>
                  </a:schemeClr>
                </a:solidFill>
                <a:round/>
                <a:headEnd type="oval" w="med" len="med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</p:grpSp>
        <p:grpSp>
          <p:nvGrpSpPr>
            <p:cNvPr id="23" name="Group 106"/>
            <p:cNvGrpSpPr>
              <a:grpSpLocks/>
            </p:cNvGrpSpPr>
            <p:nvPr/>
          </p:nvGrpSpPr>
          <p:grpSpPr bwMode="auto">
            <a:xfrm>
              <a:off x="8852" y="2826"/>
              <a:ext cx="1196" cy="7464"/>
              <a:chOff x="8852" y="2826"/>
              <a:chExt cx="1196" cy="7464"/>
            </a:xfrm>
          </p:grpSpPr>
          <p:sp>
            <p:nvSpPr>
              <p:cNvPr id="38" name="Text Box 281"/>
              <p:cNvSpPr txBox="1">
                <a:spLocks noChangeArrowheads="1"/>
              </p:cNvSpPr>
              <p:nvPr/>
            </p:nvSpPr>
            <p:spPr bwMode="auto">
              <a:xfrm>
                <a:off x="8852" y="4760"/>
                <a:ext cx="1134" cy="340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bg1">
                    <a:lumMod val="50000"/>
                    <a:lumOff val="0"/>
                  </a:schemeClr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algn="ctr"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ru-RU" sz="600">
                    <a:effectLst/>
                    <a:ea typeface="Calibri"/>
                    <a:cs typeface="Times New Roman"/>
                  </a:rPr>
                  <a:t>Бизнес-тренер</a:t>
                </a:r>
              </a:p>
            </p:txBody>
          </p:sp>
          <p:sp>
            <p:nvSpPr>
              <p:cNvPr id="39" name="Text Box 215"/>
              <p:cNvSpPr txBox="1">
                <a:spLocks noChangeArrowheads="1"/>
              </p:cNvSpPr>
              <p:nvPr/>
            </p:nvSpPr>
            <p:spPr bwMode="auto">
              <a:xfrm>
                <a:off x="8857" y="2826"/>
                <a:ext cx="1191" cy="624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bg1">
                    <a:lumMod val="50000"/>
                    <a:lumOff val="0"/>
                  </a:schemeClr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algn="ctr"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ru-RU" sz="600">
                    <a:effectLst/>
                    <a:ea typeface="Calibri"/>
                    <a:cs typeface="Times New Roman"/>
                  </a:rPr>
                  <a:t>ПР ДОвзр (нерег.сектор)</a:t>
                </a:r>
              </a:p>
            </p:txBody>
          </p:sp>
          <p:sp>
            <p:nvSpPr>
              <p:cNvPr id="40" name="Text Box 281"/>
              <p:cNvSpPr txBox="1">
                <a:spLocks noChangeArrowheads="1"/>
              </p:cNvSpPr>
              <p:nvPr/>
            </p:nvSpPr>
            <p:spPr bwMode="auto">
              <a:xfrm>
                <a:off x="8872" y="3565"/>
                <a:ext cx="1134" cy="384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bg1">
                    <a:lumMod val="50000"/>
                    <a:lumOff val="0"/>
                  </a:schemeClr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algn="ctr"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ru-RU" sz="600" dirty="0">
                    <a:effectLst/>
                    <a:ea typeface="Calibri"/>
                    <a:cs typeface="Times New Roman"/>
                  </a:rPr>
                  <a:t>Бизнес-тренер</a:t>
                </a:r>
              </a:p>
            </p:txBody>
          </p:sp>
          <p:sp>
            <p:nvSpPr>
              <p:cNvPr id="41" name="Text Box 281"/>
              <p:cNvSpPr txBox="1">
                <a:spLocks noChangeArrowheads="1"/>
              </p:cNvSpPr>
              <p:nvPr/>
            </p:nvSpPr>
            <p:spPr bwMode="auto">
              <a:xfrm>
                <a:off x="8852" y="9350"/>
                <a:ext cx="1134" cy="340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bg1">
                    <a:lumMod val="50000"/>
                    <a:lumOff val="0"/>
                  </a:schemeClr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algn="ctr"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ru-RU" sz="600">
                    <a:effectLst/>
                    <a:ea typeface="Calibri"/>
                    <a:cs typeface="Times New Roman"/>
                  </a:rPr>
                  <a:t>Бизнес-тренер</a:t>
                </a:r>
              </a:p>
            </p:txBody>
          </p:sp>
          <p:sp>
            <p:nvSpPr>
              <p:cNvPr id="42" name="Text Box 281"/>
              <p:cNvSpPr txBox="1">
                <a:spLocks noChangeArrowheads="1"/>
              </p:cNvSpPr>
              <p:nvPr/>
            </p:nvSpPr>
            <p:spPr bwMode="auto">
              <a:xfrm>
                <a:off x="8872" y="6745"/>
                <a:ext cx="1134" cy="340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bg1">
                    <a:lumMod val="50000"/>
                    <a:lumOff val="0"/>
                  </a:schemeClr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algn="ctr"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ru-RU" sz="600">
                    <a:effectLst/>
                    <a:ea typeface="Calibri"/>
                    <a:cs typeface="Times New Roman"/>
                  </a:rPr>
                  <a:t>Бизнес-тренер</a:t>
                </a:r>
              </a:p>
            </p:txBody>
          </p:sp>
          <p:sp>
            <p:nvSpPr>
              <p:cNvPr id="43" name="Text Box 281"/>
              <p:cNvSpPr txBox="1">
                <a:spLocks noChangeArrowheads="1"/>
              </p:cNvSpPr>
              <p:nvPr/>
            </p:nvSpPr>
            <p:spPr bwMode="auto">
              <a:xfrm>
                <a:off x="8852" y="9950"/>
                <a:ext cx="1134" cy="340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bg1">
                    <a:lumMod val="50000"/>
                    <a:lumOff val="0"/>
                  </a:schemeClr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algn="ctr"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ru-RU" sz="600">
                    <a:effectLst/>
                    <a:ea typeface="Calibri"/>
                    <a:cs typeface="Times New Roman"/>
                  </a:rPr>
                  <a:t>Бизнес-тренер</a:t>
                </a:r>
              </a:p>
            </p:txBody>
          </p:sp>
        </p:grpSp>
        <p:grpSp>
          <p:nvGrpSpPr>
            <p:cNvPr id="24" name="Group 113"/>
            <p:cNvGrpSpPr>
              <a:grpSpLocks/>
            </p:cNvGrpSpPr>
            <p:nvPr/>
          </p:nvGrpSpPr>
          <p:grpSpPr bwMode="auto">
            <a:xfrm>
              <a:off x="390" y="2444"/>
              <a:ext cx="1370" cy="8367"/>
              <a:chOff x="390" y="2444"/>
              <a:chExt cx="1370" cy="8367"/>
            </a:xfrm>
          </p:grpSpPr>
          <p:sp>
            <p:nvSpPr>
              <p:cNvPr id="25" name="Text Box 179"/>
              <p:cNvSpPr txBox="1">
                <a:spLocks noChangeArrowheads="1"/>
              </p:cNvSpPr>
              <p:nvPr/>
            </p:nvSpPr>
            <p:spPr bwMode="auto">
              <a:xfrm>
                <a:off x="405" y="9239"/>
                <a:ext cx="624" cy="718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chemeClr val="bg1">
                    <a:lumMod val="50000"/>
                    <a:lumOff val="0"/>
                  </a:schemeClr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algn="ctr"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ru-RU" sz="600" b="1">
                    <a:effectLst/>
                    <a:ea typeface="Calibri"/>
                    <a:cs typeface="Times New Roman"/>
                  </a:rPr>
                  <a:t>5</a:t>
                </a:r>
                <a:endParaRPr lang="ru-RU" sz="600">
                  <a:effectLst/>
                  <a:ea typeface="Calibri"/>
                  <a:cs typeface="Times New Roman"/>
                </a:endParaRPr>
              </a:p>
              <a:p>
                <a:pPr algn="ctr"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ru-RU" sz="600" b="1">
                    <a:effectLst/>
                    <a:ea typeface="Calibri"/>
                    <a:cs typeface="Times New Roman"/>
                  </a:rPr>
                  <a:t> </a:t>
                </a:r>
                <a:endParaRPr lang="ru-RU" sz="600">
                  <a:effectLst/>
                  <a:ea typeface="Calibri"/>
                  <a:cs typeface="Times New Roman"/>
                </a:endParaRPr>
              </a:p>
              <a:p>
                <a:pPr algn="ctr"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ru-RU" sz="600" b="1">
                    <a:effectLst/>
                    <a:ea typeface="Calibri"/>
                    <a:cs typeface="Times New Roman"/>
                  </a:rPr>
                  <a:t> </a:t>
                </a:r>
                <a:endParaRPr lang="ru-RU" sz="600">
                  <a:effectLst/>
                  <a:ea typeface="Calibri"/>
                  <a:cs typeface="Times New Roman"/>
                </a:endParaRPr>
              </a:p>
              <a:p>
                <a:pPr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ru-RU" sz="600" b="1">
                    <a:effectLst/>
                    <a:ea typeface="Calibri"/>
                    <a:cs typeface="Times New Roman"/>
                  </a:rPr>
                  <a:t>5</a:t>
                </a:r>
                <a:endParaRPr lang="ru-RU" sz="600">
                  <a:effectLst/>
                  <a:ea typeface="Calibri"/>
                  <a:cs typeface="Times New Roman"/>
                </a:endParaRPr>
              </a:p>
            </p:txBody>
          </p:sp>
          <p:sp>
            <p:nvSpPr>
              <p:cNvPr id="26" name="Text Box 284"/>
              <p:cNvSpPr txBox="1">
                <a:spLocks noChangeArrowheads="1"/>
              </p:cNvSpPr>
              <p:nvPr/>
            </p:nvSpPr>
            <p:spPr bwMode="auto">
              <a:xfrm>
                <a:off x="1080" y="9269"/>
                <a:ext cx="680" cy="68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chemeClr val="bg1">
                    <a:lumMod val="50000"/>
                    <a:lumOff val="0"/>
                  </a:schemeClr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ru-RU" sz="600">
                    <a:effectLst/>
                    <a:ea typeface="Calibri"/>
                    <a:cs typeface="Times New Roman"/>
                  </a:rPr>
                  <a:t>5.1-5.2</a:t>
                </a:r>
              </a:p>
            </p:txBody>
          </p:sp>
          <p:sp>
            <p:nvSpPr>
              <p:cNvPr id="27" name="Text Box 159"/>
              <p:cNvSpPr txBox="1">
                <a:spLocks noChangeArrowheads="1"/>
              </p:cNvSpPr>
              <p:nvPr/>
            </p:nvSpPr>
            <p:spPr bwMode="auto">
              <a:xfrm>
                <a:off x="416" y="4192"/>
                <a:ext cx="624" cy="1814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chemeClr val="bg1">
                    <a:lumMod val="50000"/>
                    <a:lumOff val="0"/>
                  </a:schemeClr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algn="ctr"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ru-RU" sz="600" b="1">
                    <a:effectLst/>
                    <a:ea typeface="Calibri"/>
                    <a:cs typeface="Times New Roman"/>
                  </a:rPr>
                  <a:t> </a:t>
                </a:r>
                <a:endParaRPr lang="ru-RU" sz="600">
                  <a:effectLst/>
                  <a:ea typeface="Calibri"/>
                  <a:cs typeface="Times New Roman"/>
                </a:endParaRPr>
              </a:p>
              <a:p>
                <a:pPr algn="ctr"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ru-RU" sz="600" b="1">
                    <a:effectLst/>
                    <a:ea typeface="Calibri"/>
                    <a:cs typeface="Times New Roman"/>
                  </a:rPr>
                  <a:t> </a:t>
                </a:r>
                <a:endParaRPr lang="ru-RU" sz="600">
                  <a:effectLst/>
                  <a:ea typeface="Calibri"/>
                  <a:cs typeface="Times New Roman"/>
                </a:endParaRPr>
              </a:p>
              <a:p>
                <a:pPr algn="ctr"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ru-RU" sz="600" b="1">
                    <a:effectLst/>
                    <a:ea typeface="Calibri"/>
                    <a:cs typeface="Times New Roman"/>
                  </a:rPr>
                  <a:t>7</a:t>
                </a:r>
                <a:endParaRPr lang="ru-RU" sz="600">
                  <a:effectLst/>
                  <a:ea typeface="Calibri"/>
                  <a:cs typeface="Times New Roman"/>
                </a:endParaRPr>
              </a:p>
            </p:txBody>
          </p:sp>
          <p:sp>
            <p:nvSpPr>
              <p:cNvPr id="28" name="Text Box 232"/>
              <p:cNvSpPr txBox="1">
                <a:spLocks noChangeArrowheads="1"/>
              </p:cNvSpPr>
              <p:nvPr/>
            </p:nvSpPr>
            <p:spPr bwMode="auto">
              <a:xfrm>
                <a:off x="1088" y="4189"/>
                <a:ext cx="624" cy="1814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chemeClr val="bg1">
                    <a:lumMod val="50000"/>
                    <a:lumOff val="0"/>
                  </a:schemeClr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algn="ctr"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ru-RU" sz="600">
                    <a:effectLst/>
                    <a:ea typeface="Calibri"/>
                    <a:cs typeface="Times New Roman"/>
                  </a:rPr>
                  <a:t> </a:t>
                </a:r>
              </a:p>
              <a:p>
                <a:pPr algn="ctr"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ru-RU" sz="600">
                    <a:effectLst/>
                    <a:ea typeface="Calibri"/>
                    <a:cs typeface="Times New Roman"/>
                  </a:rPr>
                  <a:t> </a:t>
                </a:r>
              </a:p>
              <a:p>
                <a:pPr algn="ctr"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ru-RU" sz="600">
                    <a:effectLst/>
                    <a:ea typeface="Calibri"/>
                    <a:cs typeface="Times New Roman"/>
                  </a:rPr>
                  <a:t>7.1-7.2</a:t>
                </a:r>
              </a:p>
            </p:txBody>
          </p:sp>
          <p:sp>
            <p:nvSpPr>
              <p:cNvPr id="29" name="Text Box 160"/>
              <p:cNvSpPr txBox="1">
                <a:spLocks noChangeArrowheads="1"/>
              </p:cNvSpPr>
              <p:nvPr/>
            </p:nvSpPr>
            <p:spPr bwMode="auto">
              <a:xfrm>
                <a:off x="411" y="6069"/>
                <a:ext cx="624" cy="3061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chemeClr val="bg1">
                    <a:lumMod val="50000"/>
                    <a:lumOff val="0"/>
                  </a:schemeClr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algn="ctr"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ru-RU" sz="600" b="1">
                    <a:effectLst/>
                    <a:ea typeface="Calibri"/>
                    <a:cs typeface="Times New Roman"/>
                  </a:rPr>
                  <a:t> </a:t>
                </a:r>
                <a:endParaRPr lang="ru-RU" sz="600">
                  <a:effectLst/>
                  <a:ea typeface="Calibri"/>
                  <a:cs typeface="Times New Roman"/>
                </a:endParaRPr>
              </a:p>
              <a:p>
                <a:pPr algn="ctr"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ru-RU" sz="600" b="1">
                    <a:effectLst/>
                    <a:ea typeface="Calibri"/>
                    <a:cs typeface="Times New Roman"/>
                  </a:rPr>
                  <a:t> </a:t>
                </a:r>
                <a:endParaRPr lang="ru-RU" sz="600">
                  <a:effectLst/>
                  <a:ea typeface="Calibri"/>
                  <a:cs typeface="Times New Roman"/>
                </a:endParaRPr>
              </a:p>
              <a:p>
                <a:pPr algn="ctr"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ru-RU" sz="600" b="1">
                    <a:effectLst/>
                    <a:ea typeface="Calibri"/>
                    <a:cs typeface="Times New Roman"/>
                  </a:rPr>
                  <a:t> </a:t>
                </a:r>
                <a:endParaRPr lang="ru-RU" sz="600">
                  <a:effectLst/>
                  <a:ea typeface="Calibri"/>
                  <a:cs typeface="Times New Roman"/>
                </a:endParaRPr>
              </a:p>
              <a:p>
                <a:pPr algn="ctr"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ru-RU" sz="600" b="1">
                    <a:effectLst/>
                    <a:ea typeface="Calibri"/>
                    <a:cs typeface="Times New Roman"/>
                  </a:rPr>
                  <a:t> </a:t>
                </a:r>
                <a:endParaRPr lang="ru-RU" sz="600">
                  <a:effectLst/>
                  <a:ea typeface="Calibri"/>
                  <a:cs typeface="Times New Roman"/>
                </a:endParaRPr>
              </a:p>
              <a:p>
                <a:pPr algn="ctr"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ru-RU" sz="600" b="1">
                    <a:effectLst/>
                    <a:ea typeface="Calibri"/>
                    <a:cs typeface="Times New Roman"/>
                  </a:rPr>
                  <a:t> </a:t>
                </a:r>
                <a:endParaRPr lang="ru-RU" sz="600">
                  <a:effectLst/>
                  <a:ea typeface="Calibri"/>
                  <a:cs typeface="Times New Roman"/>
                </a:endParaRPr>
              </a:p>
              <a:p>
                <a:pPr algn="ctr"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ru-RU" sz="600" b="1">
                    <a:effectLst/>
                    <a:ea typeface="Calibri"/>
                    <a:cs typeface="Times New Roman"/>
                  </a:rPr>
                  <a:t> </a:t>
                </a:r>
                <a:endParaRPr lang="ru-RU" sz="600">
                  <a:effectLst/>
                  <a:ea typeface="Calibri"/>
                  <a:cs typeface="Times New Roman"/>
                </a:endParaRPr>
              </a:p>
              <a:p>
                <a:pPr algn="ctr"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ru-RU" sz="600" b="1">
                    <a:effectLst/>
                    <a:ea typeface="Calibri"/>
                    <a:cs typeface="Times New Roman"/>
                  </a:rPr>
                  <a:t>6</a:t>
                </a:r>
                <a:endParaRPr lang="ru-RU" sz="600">
                  <a:effectLst/>
                  <a:ea typeface="Calibri"/>
                  <a:cs typeface="Times New Roman"/>
                </a:endParaRPr>
              </a:p>
            </p:txBody>
          </p:sp>
          <p:sp>
            <p:nvSpPr>
              <p:cNvPr id="30" name="Text Box 247"/>
              <p:cNvSpPr txBox="1">
                <a:spLocks noChangeArrowheads="1"/>
              </p:cNvSpPr>
              <p:nvPr/>
            </p:nvSpPr>
            <p:spPr bwMode="auto">
              <a:xfrm>
                <a:off x="1091" y="6070"/>
                <a:ext cx="624" cy="3061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chemeClr val="bg1">
                    <a:lumMod val="50000"/>
                    <a:lumOff val="0"/>
                  </a:schemeClr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algn="ctr"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ru-RU" sz="600">
                    <a:effectLst/>
                    <a:ea typeface="Calibri"/>
                    <a:cs typeface="Times New Roman"/>
                  </a:rPr>
                  <a:t> </a:t>
                </a:r>
              </a:p>
              <a:p>
                <a:pPr algn="ctr"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ru-RU" sz="600">
                    <a:effectLst/>
                    <a:ea typeface="Calibri"/>
                    <a:cs typeface="Times New Roman"/>
                  </a:rPr>
                  <a:t> </a:t>
                </a:r>
              </a:p>
              <a:p>
                <a:pPr algn="ctr"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ru-RU" sz="600">
                    <a:effectLst/>
                    <a:ea typeface="Calibri"/>
                    <a:cs typeface="Times New Roman"/>
                  </a:rPr>
                  <a:t> </a:t>
                </a:r>
              </a:p>
              <a:p>
                <a:pPr algn="ctr"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ru-RU" sz="600">
                    <a:effectLst/>
                    <a:ea typeface="Calibri"/>
                    <a:cs typeface="Times New Roman"/>
                  </a:rPr>
                  <a:t> </a:t>
                </a:r>
              </a:p>
              <a:p>
                <a:pPr algn="ctr"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ru-RU" sz="600">
                    <a:effectLst/>
                    <a:ea typeface="Calibri"/>
                    <a:cs typeface="Times New Roman"/>
                  </a:rPr>
                  <a:t> </a:t>
                </a:r>
              </a:p>
              <a:p>
                <a:pPr algn="ctr"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ru-RU" sz="600">
                    <a:effectLst/>
                    <a:ea typeface="Calibri"/>
                    <a:cs typeface="Times New Roman"/>
                  </a:rPr>
                  <a:t> </a:t>
                </a:r>
              </a:p>
              <a:p>
                <a:pPr algn="ctr"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ru-RU" sz="600">
                    <a:effectLst/>
                    <a:ea typeface="Calibri"/>
                    <a:cs typeface="Times New Roman"/>
                  </a:rPr>
                  <a:t>6.1-6.4</a:t>
                </a:r>
              </a:p>
            </p:txBody>
          </p:sp>
          <p:sp>
            <p:nvSpPr>
              <p:cNvPr id="31" name="Text Box 290"/>
              <p:cNvSpPr txBox="1">
                <a:spLocks noChangeArrowheads="1"/>
              </p:cNvSpPr>
              <p:nvPr/>
            </p:nvSpPr>
            <p:spPr bwMode="auto">
              <a:xfrm>
                <a:off x="411" y="2444"/>
                <a:ext cx="1304" cy="34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chemeClr val="bg1">
                    <a:lumMod val="50000"/>
                    <a:lumOff val="0"/>
                  </a:schemeClr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algn="ctr"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ru-RU" sz="600">
                    <a:effectLst/>
                    <a:ea typeface="Calibri"/>
                    <a:cs typeface="Times New Roman"/>
                  </a:rPr>
                  <a:t>Уровни</a:t>
                </a:r>
              </a:p>
            </p:txBody>
          </p:sp>
          <p:sp>
            <p:nvSpPr>
              <p:cNvPr id="32" name="Text Box 121"/>
              <p:cNvSpPr txBox="1">
                <a:spLocks noChangeArrowheads="1"/>
              </p:cNvSpPr>
              <p:nvPr/>
            </p:nvSpPr>
            <p:spPr bwMode="auto">
              <a:xfrm>
                <a:off x="411" y="2821"/>
                <a:ext cx="624" cy="34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chemeClr val="bg1">
                    <a:lumMod val="50000"/>
                    <a:lumOff val="0"/>
                  </a:schemeClr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algn="ctr"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ru-RU" sz="600">
                    <a:effectLst/>
                    <a:ea typeface="Calibri"/>
                    <a:cs typeface="Times New Roman"/>
                  </a:rPr>
                  <a:t>НРК</a:t>
                </a:r>
              </a:p>
            </p:txBody>
          </p:sp>
          <p:sp>
            <p:nvSpPr>
              <p:cNvPr id="33" name="Text Box 308"/>
              <p:cNvSpPr txBox="1">
                <a:spLocks noChangeArrowheads="1"/>
              </p:cNvSpPr>
              <p:nvPr/>
            </p:nvSpPr>
            <p:spPr bwMode="auto">
              <a:xfrm>
                <a:off x="1071" y="2821"/>
                <a:ext cx="624" cy="34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chemeClr val="bg1">
                    <a:lumMod val="50000"/>
                    <a:lumOff val="0"/>
                  </a:schemeClr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algn="ctr"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ru-RU" sz="600">
                    <a:effectLst/>
                    <a:ea typeface="Calibri"/>
                    <a:cs typeface="Times New Roman"/>
                  </a:rPr>
                  <a:t>ОРК</a:t>
                </a:r>
              </a:p>
            </p:txBody>
          </p:sp>
          <p:sp>
            <p:nvSpPr>
              <p:cNvPr id="34" name="Text Box 123"/>
              <p:cNvSpPr txBox="1">
                <a:spLocks noChangeArrowheads="1"/>
              </p:cNvSpPr>
              <p:nvPr/>
            </p:nvSpPr>
            <p:spPr bwMode="auto">
              <a:xfrm>
                <a:off x="411" y="3226"/>
                <a:ext cx="624" cy="857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chemeClr val="bg1">
                    <a:lumMod val="50000"/>
                    <a:lumOff val="0"/>
                  </a:schemeClr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algn="ctr"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ru-RU" sz="600">
                    <a:effectLst/>
                    <a:ea typeface="Calibri"/>
                    <a:cs typeface="Times New Roman"/>
                  </a:rPr>
                  <a:t>8</a:t>
                </a:r>
              </a:p>
            </p:txBody>
          </p:sp>
          <p:sp>
            <p:nvSpPr>
              <p:cNvPr id="35" name="Text Box 124"/>
              <p:cNvSpPr txBox="1">
                <a:spLocks noChangeArrowheads="1"/>
              </p:cNvSpPr>
              <p:nvPr/>
            </p:nvSpPr>
            <p:spPr bwMode="auto">
              <a:xfrm>
                <a:off x="1071" y="3226"/>
                <a:ext cx="624" cy="857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chemeClr val="bg1">
                    <a:lumMod val="50000"/>
                    <a:lumOff val="0"/>
                  </a:schemeClr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algn="ctr"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ru-RU" sz="600">
                    <a:effectLst/>
                    <a:ea typeface="Calibri"/>
                    <a:cs typeface="Times New Roman"/>
                  </a:rPr>
                  <a:t>8.1-8.2</a:t>
                </a:r>
              </a:p>
            </p:txBody>
          </p:sp>
          <p:sp>
            <p:nvSpPr>
              <p:cNvPr id="36" name="Text Box 125"/>
              <p:cNvSpPr txBox="1">
                <a:spLocks noChangeArrowheads="1"/>
              </p:cNvSpPr>
              <p:nvPr/>
            </p:nvSpPr>
            <p:spPr bwMode="auto">
              <a:xfrm>
                <a:off x="390" y="10049"/>
                <a:ext cx="624" cy="762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7F7F7F"/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algn="ctr"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ru-RU" sz="600" b="1">
                    <a:effectLst/>
                    <a:ea typeface="Calibri"/>
                    <a:cs typeface="Times New Roman"/>
                  </a:rPr>
                  <a:t> </a:t>
                </a:r>
                <a:endParaRPr lang="ru-RU" sz="600">
                  <a:effectLst/>
                  <a:ea typeface="Calibri"/>
                  <a:cs typeface="Times New Roman"/>
                </a:endParaRPr>
              </a:p>
              <a:p>
                <a:pPr algn="ctr"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ru-RU" sz="600" b="1">
                    <a:effectLst/>
                    <a:ea typeface="Calibri"/>
                    <a:cs typeface="Times New Roman"/>
                  </a:rPr>
                  <a:t>4</a:t>
                </a:r>
                <a:endParaRPr lang="ru-RU" sz="600">
                  <a:effectLst/>
                  <a:ea typeface="Calibri"/>
                  <a:cs typeface="Times New Roman"/>
                </a:endParaRPr>
              </a:p>
              <a:p>
                <a:pPr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ru-RU" sz="600" b="1">
                    <a:effectLst/>
                    <a:ea typeface="Calibri"/>
                    <a:cs typeface="Times New Roman"/>
                  </a:rPr>
                  <a:t> </a:t>
                </a:r>
                <a:endParaRPr lang="ru-RU" sz="600">
                  <a:effectLst/>
                  <a:ea typeface="Calibri"/>
                  <a:cs typeface="Times New Roman"/>
                </a:endParaRPr>
              </a:p>
            </p:txBody>
          </p:sp>
          <p:sp>
            <p:nvSpPr>
              <p:cNvPr id="37" name="Text Box 284"/>
              <p:cNvSpPr txBox="1">
                <a:spLocks noChangeArrowheads="1"/>
              </p:cNvSpPr>
              <p:nvPr/>
            </p:nvSpPr>
            <p:spPr bwMode="auto">
              <a:xfrm>
                <a:off x="1080" y="10049"/>
                <a:ext cx="680" cy="737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chemeClr val="bg1">
                    <a:lumMod val="50000"/>
                    <a:lumOff val="0"/>
                  </a:schemeClr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algn="ctr"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ru-RU" sz="600">
                    <a:effectLst/>
                    <a:ea typeface="Calibri"/>
                    <a:cs typeface="Times New Roman"/>
                  </a:rPr>
                  <a:t>4.1-4.2</a:t>
                </a:r>
              </a:p>
              <a:p>
                <a:pPr algn="ctr"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ru-RU" sz="600">
                    <a:effectLst/>
                    <a:ea typeface="Calibri"/>
                    <a:cs typeface="Times New Roman"/>
                  </a:rPr>
                  <a:t> 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xmlns="" val="1318709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3" name="Rectangle 229"/>
          <p:cNvSpPr>
            <a:spLocks noChangeArrowheads="1"/>
          </p:cNvSpPr>
          <p:nvPr/>
        </p:nvSpPr>
        <p:spPr bwMode="auto">
          <a:xfrm>
            <a:off x="107504" y="179929"/>
            <a:ext cx="882047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Карта профессиональных квалификаций сферы образования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(дошкольное воспитание и обучение, среднее образование)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accent5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4" name="Группа 3"/>
          <p:cNvGrpSpPr>
            <a:grpSpLocks/>
          </p:cNvGrpSpPr>
          <p:nvPr/>
        </p:nvGrpSpPr>
        <p:grpSpPr bwMode="auto">
          <a:xfrm>
            <a:off x="302579" y="927160"/>
            <a:ext cx="8625398" cy="5454168"/>
            <a:chOff x="337" y="1981"/>
            <a:chExt cx="15931" cy="8787"/>
          </a:xfrm>
        </p:grpSpPr>
        <p:grpSp>
          <p:nvGrpSpPr>
            <p:cNvPr id="5" name="Group 467"/>
            <p:cNvGrpSpPr>
              <a:grpSpLocks/>
            </p:cNvGrpSpPr>
            <p:nvPr/>
          </p:nvGrpSpPr>
          <p:grpSpPr bwMode="auto">
            <a:xfrm>
              <a:off x="1579" y="2148"/>
              <a:ext cx="13366" cy="8039"/>
              <a:chOff x="1363" y="2844"/>
              <a:chExt cx="13366" cy="8039"/>
            </a:xfrm>
          </p:grpSpPr>
          <p:grpSp>
            <p:nvGrpSpPr>
              <p:cNvPr id="7" name="Group 468"/>
              <p:cNvGrpSpPr>
                <a:grpSpLocks/>
              </p:cNvGrpSpPr>
              <p:nvPr/>
            </p:nvGrpSpPr>
            <p:grpSpPr bwMode="auto">
              <a:xfrm>
                <a:off x="1363" y="2844"/>
                <a:ext cx="13366" cy="8039"/>
                <a:chOff x="1363" y="2868"/>
                <a:chExt cx="13366" cy="8039"/>
              </a:xfrm>
            </p:grpSpPr>
            <p:sp>
              <p:nvSpPr>
                <p:cNvPr id="9" name="Text Box 469"/>
                <p:cNvSpPr txBox="1">
                  <a:spLocks noChangeArrowheads="1"/>
                </p:cNvSpPr>
                <p:nvPr/>
              </p:nvSpPr>
              <p:spPr bwMode="auto">
                <a:xfrm>
                  <a:off x="2856" y="6196"/>
                  <a:ext cx="3811" cy="932"/>
                </a:xfrm>
                <a:prstGeom prst="rect">
                  <a:avLst/>
                </a:prstGeom>
                <a:solidFill>
                  <a:schemeClr val="accent4">
                    <a:lumMod val="40000"/>
                    <a:lumOff val="60000"/>
                  </a:schemeClr>
                </a:solidFill>
                <a:ln w="9525">
                  <a:solidFill>
                    <a:schemeClr val="bg1">
                      <a:lumMod val="50000"/>
                      <a:lumOff val="0"/>
                    </a:schemeClr>
                  </a:solidFill>
                  <a:miter lim="800000"/>
                  <a:headEnd/>
                  <a:tailEnd/>
                </a:ln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pPr algn="ctr">
                    <a:lnSpc>
                      <a:spcPct val="115000"/>
                    </a:lnSpc>
                    <a:spcAft>
                      <a:spcPts val="0"/>
                    </a:spcAft>
                  </a:pPr>
                  <a:r>
                    <a:rPr lang="ru-RU" sz="700">
                      <a:effectLst/>
                      <a:latin typeface="Calibri"/>
                      <a:ea typeface="Calibri"/>
                      <a:cs typeface="Calibri"/>
                    </a:rPr>
                    <a:t>Учитель</a:t>
                  </a:r>
                  <a:r>
                    <a:rPr lang="ru-RU" sz="700" baseline="30000">
                      <a:effectLst/>
                      <a:latin typeface="Calibri"/>
                      <a:ea typeface="Calibri"/>
                      <a:cs typeface="Calibri"/>
                    </a:rPr>
                    <a:t> </a:t>
                  </a:r>
                  <a:r>
                    <a:rPr lang="ru-RU" sz="700">
                      <a:effectLst/>
                      <a:latin typeface="Times New Roman"/>
                      <a:ea typeface="Calibri"/>
                      <a:cs typeface="Times New Roman"/>
                    </a:rPr>
                    <a:t>казахского (русского, ин.) языка</a:t>
                  </a:r>
                  <a:endParaRPr lang="ru-RU" sz="700">
                    <a:effectLst/>
                    <a:latin typeface="Calibri"/>
                    <a:ea typeface="Calibri"/>
                    <a:cs typeface="Times New Roman"/>
                  </a:endParaRPr>
                </a:p>
                <a:p>
                  <a:pPr algn="ctr">
                    <a:lnSpc>
                      <a:spcPct val="115000"/>
                    </a:lnSpc>
                    <a:spcAft>
                      <a:spcPts val="0"/>
                    </a:spcAft>
                  </a:pPr>
                  <a:r>
                    <a:rPr lang="ru-RU" sz="700">
                      <a:effectLst/>
                      <a:latin typeface="Times New Roman"/>
                      <a:ea typeface="Calibri"/>
                      <a:cs typeface="Times New Roman"/>
                    </a:rPr>
                    <a:t>Учитель-дефектолог</a:t>
                  </a:r>
                  <a:endParaRPr lang="ru-RU" sz="700">
                    <a:effectLst/>
                    <a:latin typeface="Calibri"/>
                    <a:ea typeface="Calibri"/>
                    <a:cs typeface="Times New Roman"/>
                  </a:endParaRPr>
                </a:p>
                <a:p>
                  <a:pPr algn="ctr">
                    <a:lnSpc>
                      <a:spcPct val="115000"/>
                    </a:lnSpc>
                    <a:spcAft>
                      <a:spcPts val="0"/>
                    </a:spcAft>
                  </a:pPr>
                  <a:r>
                    <a:rPr lang="ru-RU" sz="700">
                      <a:effectLst/>
                      <a:latin typeface="Times New Roman"/>
                      <a:ea typeface="Calibri"/>
                      <a:cs typeface="Times New Roman"/>
                    </a:rPr>
                    <a:t>Учитель-логопед</a:t>
                  </a:r>
                  <a:endParaRPr lang="ru-RU" sz="700">
                    <a:effectLst/>
                    <a:latin typeface="Calibri"/>
                    <a:ea typeface="Calibri"/>
                    <a:cs typeface="Times New Roman"/>
                  </a:endParaRPr>
                </a:p>
              </p:txBody>
            </p:sp>
            <p:grpSp>
              <p:nvGrpSpPr>
                <p:cNvPr id="10" name="Group 470"/>
                <p:cNvGrpSpPr>
                  <a:grpSpLocks/>
                </p:cNvGrpSpPr>
                <p:nvPr/>
              </p:nvGrpSpPr>
              <p:grpSpPr bwMode="auto">
                <a:xfrm>
                  <a:off x="2878" y="9284"/>
                  <a:ext cx="3835" cy="1564"/>
                  <a:chOff x="2050" y="9284"/>
                  <a:chExt cx="3835" cy="1564"/>
                </a:xfrm>
              </p:grpSpPr>
              <p:sp>
                <p:nvSpPr>
                  <p:cNvPr id="78" name="Text Box 47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074" y="9284"/>
                    <a:ext cx="3811" cy="340"/>
                  </a:xfrm>
                  <a:prstGeom prst="rect">
                    <a:avLst/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 w="9525">
                    <a:solidFill>
                      <a:schemeClr val="bg1">
                        <a:lumMod val="50000"/>
                        <a:lumOff val="0"/>
                      </a:schemeClr>
                    </a:solidFill>
                    <a:miter lim="800000"/>
                    <a:headEnd/>
                    <a:tailEnd/>
                  </a:ln>
                </p:spPr>
                <p:txBody>
                  <a:bodyPr rot="0" vert="horz" wrap="square" lIns="91440" tIns="45720" rIns="91440" bIns="45720" anchor="t" anchorCtr="0" upright="1">
                    <a:noAutofit/>
                  </a:bodyPr>
                  <a:lstStyle/>
                  <a:p>
                    <a:pPr>
                      <a:lnSpc>
                        <a:spcPct val="115000"/>
                      </a:lnSpc>
                      <a:spcAft>
                        <a:spcPts val="0"/>
                      </a:spcAft>
                    </a:pPr>
                    <a:r>
                      <a:rPr lang="ru-RU" sz="700">
                        <a:effectLst/>
                        <a:latin typeface="Calibri"/>
                        <a:ea typeface="Calibri"/>
                        <a:cs typeface="Calibri"/>
                      </a:rPr>
                      <a:t>Воспитатель высшей категории</a:t>
                    </a:r>
                    <a:endParaRPr lang="ru-RU" sz="700">
                      <a:effectLst/>
                      <a:latin typeface="Calibri"/>
                      <a:ea typeface="Calibri"/>
                      <a:cs typeface="Times New Roman"/>
                    </a:endParaRPr>
                  </a:p>
                  <a:p>
                    <a:pPr>
                      <a:lnSpc>
                        <a:spcPct val="115000"/>
                      </a:lnSpc>
                      <a:spcAft>
                        <a:spcPts val="1000"/>
                      </a:spcAft>
                    </a:pPr>
                    <a:r>
                      <a:rPr lang="ru-RU" sz="700">
                        <a:effectLst/>
                        <a:latin typeface="Calibri"/>
                        <a:ea typeface="Calibri"/>
                        <a:cs typeface="Times New Roman"/>
                      </a:rPr>
                      <a:t> </a:t>
                    </a:r>
                  </a:p>
                </p:txBody>
              </p:sp>
              <p:sp>
                <p:nvSpPr>
                  <p:cNvPr id="79" name="Text Box 47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074" y="9680"/>
                    <a:ext cx="3572" cy="340"/>
                  </a:xfrm>
                  <a:prstGeom prst="rect">
                    <a:avLst/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 w="9525">
                    <a:solidFill>
                      <a:schemeClr val="bg1">
                        <a:lumMod val="50000"/>
                        <a:lumOff val="0"/>
                      </a:schemeClr>
                    </a:solidFill>
                    <a:miter lim="800000"/>
                    <a:headEnd/>
                    <a:tailEnd/>
                  </a:ln>
                </p:spPr>
                <p:txBody>
                  <a:bodyPr rot="0" vert="horz" wrap="square" lIns="91440" tIns="45720" rIns="91440" bIns="45720" anchor="t" anchorCtr="0" upright="1">
                    <a:noAutofit/>
                  </a:bodyPr>
                  <a:lstStyle/>
                  <a:p>
                    <a:pPr>
                      <a:lnSpc>
                        <a:spcPct val="115000"/>
                      </a:lnSpc>
                      <a:spcAft>
                        <a:spcPts val="0"/>
                      </a:spcAft>
                    </a:pPr>
                    <a:r>
                      <a:rPr lang="ru-RU" sz="700">
                        <a:effectLst/>
                        <a:latin typeface="Calibri"/>
                        <a:ea typeface="Calibri"/>
                        <a:cs typeface="Calibri"/>
                      </a:rPr>
                      <a:t>Воспитатель</a:t>
                    </a:r>
                    <a:r>
                      <a:rPr lang="ru-RU" sz="700" baseline="30000">
                        <a:effectLst/>
                        <a:latin typeface="Calibri"/>
                        <a:ea typeface="Calibri"/>
                        <a:cs typeface="Calibri"/>
                      </a:rPr>
                      <a:t> </a:t>
                    </a:r>
                    <a:r>
                      <a:rPr lang="ru-RU" sz="700">
                        <a:effectLst/>
                        <a:latin typeface="Calibri"/>
                        <a:ea typeface="Calibri"/>
                        <a:cs typeface="Calibri"/>
                      </a:rPr>
                      <a:t>первой категории</a:t>
                    </a:r>
                    <a:endParaRPr lang="ru-RU" sz="700">
                      <a:effectLst/>
                      <a:latin typeface="Calibri"/>
                      <a:ea typeface="Calibri"/>
                      <a:cs typeface="Times New Roman"/>
                    </a:endParaRPr>
                  </a:p>
                </p:txBody>
              </p:sp>
              <p:sp>
                <p:nvSpPr>
                  <p:cNvPr id="80" name="Text Box 47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050" y="10088"/>
                    <a:ext cx="3345" cy="340"/>
                  </a:xfrm>
                  <a:prstGeom prst="rect">
                    <a:avLst/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 w="9525">
                    <a:solidFill>
                      <a:schemeClr val="bg1">
                        <a:lumMod val="50000"/>
                        <a:lumOff val="0"/>
                      </a:schemeClr>
                    </a:solidFill>
                    <a:miter lim="800000"/>
                    <a:headEnd/>
                    <a:tailEnd/>
                  </a:ln>
                </p:spPr>
                <p:txBody>
                  <a:bodyPr rot="0" vert="horz" wrap="square" lIns="91440" tIns="45720" rIns="91440" bIns="45720" anchor="t" anchorCtr="0" upright="1">
                    <a:noAutofit/>
                  </a:bodyPr>
                  <a:lstStyle/>
                  <a:p>
                    <a:pPr>
                      <a:lnSpc>
                        <a:spcPct val="115000"/>
                      </a:lnSpc>
                      <a:spcAft>
                        <a:spcPts val="0"/>
                      </a:spcAft>
                    </a:pPr>
                    <a:r>
                      <a:rPr lang="ru-RU" sz="700">
                        <a:effectLst/>
                        <a:latin typeface="Calibri"/>
                        <a:ea typeface="Calibri"/>
                        <a:cs typeface="Calibri"/>
                      </a:rPr>
                      <a:t>Воспитатель</a:t>
                    </a:r>
                    <a:r>
                      <a:rPr lang="ru-RU" sz="700" baseline="30000">
                        <a:effectLst/>
                        <a:latin typeface="Calibri"/>
                        <a:ea typeface="Calibri"/>
                        <a:cs typeface="Calibri"/>
                      </a:rPr>
                      <a:t> </a:t>
                    </a:r>
                    <a:r>
                      <a:rPr lang="ru-RU" sz="700">
                        <a:effectLst/>
                        <a:latin typeface="Calibri"/>
                        <a:ea typeface="Calibri"/>
                        <a:cs typeface="Calibri"/>
                      </a:rPr>
                      <a:t>второй категории</a:t>
                    </a:r>
                    <a:endParaRPr lang="ru-RU" sz="700">
                      <a:effectLst/>
                      <a:latin typeface="Calibri"/>
                      <a:ea typeface="Calibri"/>
                      <a:cs typeface="Times New Roman"/>
                    </a:endParaRPr>
                  </a:p>
                </p:txBody>
              </p:sp>
              <p:sp>
                <p:nvSpPr>
                  <p:cNvPr id="81" name="Text Box 47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050" y="10508"/>
                    <a:ext cx="3061" cy="340"/>
                  </a:xfrm>
                  <a:prstGeom prst="rect">
                    <a:avLst/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 w="9525">
                    <a:solidFill>
                      <a:schemeClr val="bg1">
                        <a:lumMod val="50000"/>
                        <a:lumOff val="0"/>
                      </a:schemeClr>
                    </a:solidFill>
                    <a:miter lim="800000"/>
                    <a:headEnd/>
                    <a:tailEnd/>
                  </a:ln>
                </p:spPr>
                <p:txBody>
                  <a:bodyPr rot="0" vert="horz" wrap="square" lIns="91440" tIns="45720" rIns="91440" bIns="45720" anchor="t" anchorCtr="0" upright="1">
                    <a:noAutofit/>
                  </a:bodyPr>
                  <a:lstStyle/>
                  <a:p>
                    <a:pPr>
                      <a:lnSpc>
                        <a:spcPct val="115000"/>
                      </a:lnSpc>
                      <a:spcAft>
                        <a:spcPts val="0"/>
                      </a:spcAft>
                    </a:pPr>
                    <a:r>
                      <a:rPr lang="ru-RU" sz="700">
                        <a:effectLst/>
                        <a:latin typeface="Calibri"/>
                        <a:ea typeface="Calibri"/>
                        <a:cs typeface="Calibri"/>
                      </a:rPr>
                      <a:t>Воспитатель</a:t>
                    </a:r>
                    <a:r>
                      <a:rPr lang="ru-RU" sz="700" baseline="30000">
                        <a:effectLst/>
                        <a:latin typeface="Calibri"/>
                        <a:ea typeface="Calibri"/>
                        <a:cs typeface="Calibri"/>
                      </a:rPr>
                      <a:t> </a:t>
                    </a:r>
                    <a:r>
                      <a:rPr lang="ru-RU" sz="700">
                        <a:effectLst/>
                        <a:latin typeface="Calibri"/>
                        <a:ea typeface="Calibri"/>
                        <a:cs typeface="Calibri"/>
                      </a:rPr>
                      <a:t>без категории</a:t>
                    </a:r>
                    <a:endParaRPr lang="ru-RU" sz="700">
                      <a:effectLst/>
                      <a:latin typeface="Calibri"/>
                      <a:ea typeface="Calibri"/>
                      <a:cs typeface="Times New Roman"/>
                    </a:endParaRPr>
                  </a:p>
                </p:txBody>
              </p:sp>
              <p:cxnSp>
                <p:nvCxnSpPr>
                  <p:cNvPr id="82" name="AutoShape 475"/>
                  <p:cNvCxnSpPr>
                    <a:cxnSpLocks noChangeShapeType="1"/>
                  </p:cNvCxnSpPr>
                  <p:nvPr/>
                </p:nvCxnSpPr>
                <p:spPr bwMode="auto">
                  <a:xfrm flipV="1">
                    <a:off x="5042" y="10286"/>
                    <a:ext cx="0" cy="340"/>
                  </a:xfrm>
                  <a:prstGeom prst="straightConnector1">
                    <a:avLst/>
                  </a:prstGeom>
                  <a:noFill/>
                  <a:ln w="9525">
                    <a:solidFill>
                      <a:schemeClr val="tx1">
                        <a:lumMod val="65000"/>
                        <a:lumOff val="35000"/>
                      </a:schemeClr>
                    </a:solidFill>
                    <a:round/>
                    <a:headEnd type="oval" w="med" len="med"/>
                    <a:tailEnd type="triangle" w="med" len="med"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</p:cxnSp>
              <p:cxnSp>
                <p:nvCxnSpPr>
                  <p:cNvPr id="83" name="AutoShape 476"/>
                  <p:cNvCxnSpPr>
                    <a:cxnSpLocks noChangeShapeType="1"/>
                  </p:cNvCxnSpPr>
                  <p:nvPr/>
                </p:nvCxnSpPr>
                <p:spPr bwMode="auto">
                  <a:xfrm flipV="1">
                    <a:off x="5282" y="9830"/>
                    <a:ext cx="0" cy="340"/>
                  </a:xfrm>
                  <a:prstGeom prst="straightConnector1">
                    <a:avLst/>
                  </a:prstGeom>
                  <a:noFill/>
                  <a:ln w="9525">
                    <a:solidFill>
                      <a:schemeClr val="tx1">
                        <a:lumMod val="65000"/>
                        <a:lumOff val="35000"/>
                      </a:schemeClr>
                    </a:solidFill>
                    <a:round/>
                    <a:headEnd type="oval" w="med" len="med"/>
                    <a:tailEnd type="triangle" w="med" len="med"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</p:cxnSp>
              <p:cxnSp>
                <p:nvCxnSpPr>
                  <p:cNvPr id="84" name="AutoShape 477"/>
                  <p:cNvCxnSpPr>
                    <a:cxnSpLocks noChangeShapeType="1"/>
                  </p:cNvCxnSpPr>
                  <p:nvPr/>
                </p:nvCxnSpPr>
                <p:spPr bwMode="auto">
                  <a:xfrm flipV="1">
                    <a:off x="5522" y="9446"/>
                    <a:ext cx="0" cy="340"/>
                  </a:xfrm>
                  <a:prstGeom prst="straightConnector1">
                    <a:avLst/>
                  </a:prstGeom>
                  <a:noFill/>
                  <a:ln w="9525">
                    <a:solidFill>
                      <a:schemeClr val="tx1">
                        <a:lumMod val="65000"/>
                        <a:lumOff val="35000"/>
                      </a:schemeClr>
                    </a:solidFill>
                    <a:round/>
                    <a:headEnd type="oval" w="med" len="med"/>
                    <a:tailEnd type="triangle" w="med" len="med"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</p:cxnSp>
            </p:grpSp>
            <p:grpSp>
              <p:nvGrpSpPr>
                <p:cNvPr id="11" name="Group 478"/>
                <p:cNvGrpSpPr>
                  <a:grpSpLocks/>
                </p:cNvGrpSpPr>
                <p:nvPr/>
              </p:nvGrpSpPr>
              <p:grpSpPr bwMode="auto">
                <a:xfrm>
                  <a:off x="2878" y="7292"/>
                  <a:ext cx="3835" cy="1564"/>
                  <a:chOff x="2050" y="9284"/>
                  <a:chExt cx="3835" cy="1564"/>
                </a:xfrm>
              </p:grpSpPr>
              <p:sp>
                <p:nvSpPr>
                  <p:cNvPr id="71" name="Text Box 47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074" y="9284"/>
                    <a:ext cx="3811" cy="340"/>
                  </a:xfrm>
                  <a:prstGeom prst="rect">
                    <a:avLst/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 w="9525">
                    <a:solidFill>
                      <a:schemeClr val="bg1">
                        <a:lumMod val="50000"/>
                        <a:lumOff val="0"/>
                      </a:schemeClr>
                    </a:solidFill>
                    <a:miter lim="800000"/>
                    <a:headEnd/>
                    <a:tailEnd/>
                  </a:ln>
                </p:spPr>
                <p:txBody>
                  <a:bodyPr rot="0" vert="horz" wrap="square" lIns="91440" tIns="45720" rIns="91440" bIns="45720" anchor="t" anchorCtr="0" upright="1">
                    <a:noAutofit/>
                  </a:bodyPr>
                  <a:lstStyle/>
                  <a:p>
                    <a:pPr>
                      <a:lnSpc>
                        <a:spcPct val="115000"/>
                      </a:lnSpc>
                      <a:spcAft>
                        <a:spcPts val="0"/>
                      </a:spcAft>
                    </a:pPr>
                    <a:r>
                      <a:rPr lang="ru-RU" sz="700">
                        <a:effectLst/>
                        <a:latin typeface="Calibri"/>
                        <a:ea typeface="Calibri"/>
                        <a:cs typeface="Calibri"/>
                      </a:rPr>
                      <a:t>Воспитатель высшей категории</a:t>
                    </a:r>
                    <a:endParaRPr lang="ru-RU" sz="700">
                      <a:effectLst/>
                      <a:latin typeface="Calibri"/>
                      <a:ea typeface="Calibri"/>
                      <a:cs typeface="Times New Roman"/>
                    </a:endParaRPr>
                  </a:p>
                </p:txBody>
              </p:sp>
              <p:sp>
                <p:nvSpPr>
                  <p:cNvPr id="72" name="Text Box 48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074" y="9680"/>
                    <a:ext cx="3572" cy="340"/>
                  </a:xfrm>
                  <a:prstGeom prst="rect">
                    <a:avLst/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 w="9525">
                    <a:solidFill>
                      <a:schemeClr val="bg1">
                        <a:lumMod val="50000"/>
                        <a:lumOff val="0"/>
                      </a:schemeClr>
                    </a:solidFill>
                    <a:miter lim="800000"/>
                    <a:headEnd/>
                    <a:tailEnd/>
                  </a:ln>
                </p:spPr>
                <p:txBody>
                  <a:bodyPr rot="0" vert="horz" wrap="square" lIns="91440" tIns="45720" rIns="91440" bIns="45720" anchor="t" anchorCtr="0" upright="1">
                    <a:noAutofit/>
                  </a:bodyPr>
                  <a:lstStyle/>
                  <a:p>
                    <a:pPr>
                      <a:lnSpc>
                        <a:spcPct val="115000"/>
                      </a:lnSpc>
                      <a:spcAft>
                        <a:spcPts val="0"/>
                      </a:spcAft>
                    </a:pPr>
                    <a:r>
                      <a:rPr lang="ru-RU" sz="700">
                        <a:effectLst/>
                        <a:latin typeface="Calibri"/>
                        <a:ea typeface="Calibri"/>
                        <a:cs typeface="Calibri"/>
                      </a:rPr>
                      <a:t>Воспитатель</a:t>
                    </a:r>
                    <a:r>
                      <a:rPr lang="ru-RU" sz="700" baseline="30000">
                        <a:effectLst/>
                        <a:latin typeface="Calibri"/>
                        <a:ea typeface="Calibri"/>
                        <a:cs typeface="Calibri"/>
                      </a:rPr>
                      <a:t> </a:t>
                    </a:r>
                    <a:r>
                      <a:rPr lang="ru-RU" sz="700">
                        <a:effectLst/>
                        <a:latin typeface="Calibri"/>
                        <a:ea typeface="Calibri"/>
                        <a:cs typeface="Calibri"/>
                      </a:rPr>
                      <a:t>первой категории</a:t>
                    </a:r>
                    <a:endParaRPr lang="ru-RU" sz="700">
                      <a:effectLst/>
                      <a:latin typeface="Calibri"/>
                      <a:ea typeface="Calibri"/>
                      <a:cs typeface="Times New Roman"/>
                    </a:endParaRPr>
                  </a:p>
                </p:txBody>
              </p:sp>
              <p:sp>
                <p:nvSpPr>
                  <p:cNvPr id="73" name="Text Box 48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050" y="10088"/>
                    <a:ext cx="3345" cy="340"/>
                  </a:xfrm>
                  <a:prstGeom prst="rect">
                    <a:avLst/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 w="9525">
                    <a:solidFill>
                      <a:schemeClr val="bg1">
                        <a:lumMod val="50000"/>
                        <a:lumOff val="0"/>
                      </a:schemeClr>
                    </a:solidFill>
                    <a:miter lim="800000"/>
                    <a:headEnd/>
                    <a:tailEnd/>
                  </a:ln>
                </p:spPr>
                <p:txBody>
                  <a:bodyPr rot="0" vert="horz" wrap="square" lIns="91440" tIns="45720" rIns="91440" bIns="45720" anchor="t" anchorCtr="0" upright="1">
                    <a:noAutofit/>
                  </a:bodyPr>
                  <a:lstStyle/>
                  <a:p>
                    <a:pPr>
                      <a:lnSpc>
                        <a:spcPct val="115000"/>
                      </a:lnSpc>
                      <a:spcAft>
                        <a:spcPts val="0"/>
                      </a:spcAft>
                    </a:pPr>
                    <a:r>
                      <a:rPr lang="ru-RU" sz="700">
                        <a:effectLst/>
                        <a:latin typeface="Calibri"/>
                        <a:ea typeface="Calibri"/>
                        <a:cs typeface="Calibri"/>
                      </a:rPr>
                      <a:t>Воспитатель</a:t>
                    </a:r>
                    <a:r>
                      <a:rPr lang="ru-RU" sz="700" baseline="30000">
                        <a:effectLst/>
                        <a:latin typeface="Calibri"/>
                        <a:ea typeface="Calibri"/>
                        <a:cs typeface="Calibri"/>
                      </a:rPr>
                      <a:t> </a:t>
                    </a:r>
                    <a:r>
                      <a:rPr lang="ru-RU" sz="700">
                        <a:effectLst/>
                        <a:latin typeface="Calibri"/>
                        <a:ea typeface="Calibri"/>
                        <a:cs typeface="Calibri"/>
                      </a:rPr>
                      <a:t>второй категории</a:t>
                    </a:r>
                    <a:endParaRPr lang="ru-RU" sz="700">
                      <a:effectLst/>
                      <a:latin typeface="Calibri"/>
                      <a:ea typeface="Calibri"/>
                      <a:cs typeface="Times New Roman"/>
                    </a:endParaRPr>
                  </a:p>
                </p:txBody>
              </p:sp>
              <p:sp>
                <p:nvSpPr>
                  <p:cNvPr id="74" name="Text Box 48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050" y="10508"/>
                    <a:ext cx="3061" cy="340"/>
                  </a:xfrm>
                  <a:prstGeom prst="rect">
                    <a:avLst/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 w="9525">
                    <a:solidFill>
                      <a:schemeClr val="bg1">
                        <a:lumMod val="50000"/>
                        <a:lumOff val="0"/>
                      </a:schemeClr>
                    </a:solidFill>
                    <a:miter lim="800000"/>
                    <a:headEnd/>
                    <a:tailEnd/>
                  </a:ln>
                </p:spPr>
                <p:txBody>
                  <a:bodyPr rot="0" vert="horz" wrap="square" lIns="91440" tIns="45720" rIns="91440" bIns="45720" anchor="t" anchorCtr="0" upright="1">
                    <a:noAutofit/>
                  </a:bodyPr>
                  <a:lstStyle/>
                  <a:p>
                    <a:pPr>
                      <a:lnSpc>
                        <a:spcPct val="115000"/>
                      </a:lnSpc>
                      <a:spcAft>
                        <a:spcPts val="0"/>
                      </a:spcAft>
                    </a:pPr>
                    <a:r>
                      <a:rPr lang="ru-RU" sz="700">
                        <a:effectLst/>
                        <a:latin typeface="Calibri"/>
                        <a:ea typeface="Calibri"/>
                        <a:cs typeface="Calibri"/>
                      </a:rPr>
                      <a:t>Воспитатель</a:t>
                    </a:r>
                    <a:r>
                      <a:rPr lang="ru-RU" sz="700" baseline="30000">
                        <a:effectLst/>
                        <a:latin typeface="Calibri"/>
                        <a:ea typeface="Calibri"/>
                        <a:cs typeface="Calibri"/>
                      </a:rPr>
                      <a:t> </a:t>
                    </a:r>
                    <a:r>
                      <a:rPr lang="ru-RU" sz="700">
                        <a:effectLst/>
                        <a:latin typeface="Calibri"/>
                        <a:ea typeface="Calibri"/>
                        <a:cs typeface="Calibri"/>
                      </a:rPr>
                      <a:t>без категории</a:t>
                    </a:r>
                    <a:endParaRPr lang="ru-RU" sz="700">
                      <a:effectLst/>
                      <a:latin typeface="Calibri"/>
                      <a:ea typeface="Calibri"/>
                      <a:cs typeface="Times New Roman"/>
                    </a:endParaRPr>
                  </a:p>
                </p:txBody>
              </p:sp>
              <p:cxnSp>
                <p:nvCxnSpPr>
                  <p:cNvPr id="75" name="AutoShape 483"/>
                  <p:cNvCxnSpPr>
                    <a:cxnSpLocks noChangeShapeType="1"/>
                  </p:cNvCxnSpPr>
                  <p:nvPr/>
                </p:nvCxnSpPr>
                <p:spPr bwMode="auto">
                  <a:xfrm flipV="1">
                    <a:off x="5042" y="10286"/>
                    <a:ext cx="0" cy="340"/>
                  </a:xfrm>
                  <a:prstGeom prst="straightConnector1">
                    <a:avLst/>
                  </a:prstGeom>
                  <a:noFill/>
                  <a:ln w="9525">
                    <a:solidFill>
                      <a:schemeClr val="tx1">
                        <a:lumMod val="65000"/>
                        <a:lumOff val="35000"/>
                      </a:schemeClr>
                    </a:solidFill>
                    <a:round/>
                    <a:headEnd type="oval" w="med" len="med"/>
                    <a:tailEnd type="triangle" w="med" len="med"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</p:cxnSp>
              <p:cxnSp>
                <p:nvCxnSpPr>
                  <p:cNvPr id="76" name="AutoShape 484"/>
                  <p:cNvCxnSpPr>
                    <a:cxnSpLocks noChangeShapeType="1"/>
                  </p:cNvCxnSpPr>
                  <p:nvPr/>
                </p:nvCxnSpPr>
                <p:spPr bwMode="auto">
                  <a:xfrm flipV="1">
                    <a:off x="5282" y="9830"/>
                    <a:ext cx="0" cy="340"/>
                  </a:xfrm>
                  <a:prstGeom prst="straightConnector1">
                    <a:avLst/>
                  </a:prstGeom>
                  <a:noFill/>
                  <a:ln w="9525">
                    <a:solidFill>
                      <a:schemeClr val="tx1">
                        <a:lumMod val="65000"/>
                        <a:lumOff val="35000"/>
                      </a:schemeClr>
                    </a:solidFill>
                    <a:round/>
                    <a:headEnd type="oval" w="med" len="med"/>
                    <a:tailEnd type="triangle" w="med" len="med"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</p:cxnSp>
              <p:cxnSp>
                <p:nvCxnSpPr>
                  <p:cNvPr id="77" name="AutoShape 485"/>
                  <p:cNvCxnSpPr>
                    <a:cxnSpLocks noChangeShapeType="1"/>
                  </p:cNvCxnSpPr>
                  <p:nvPr/>
                </p:nvCxnSpPr>
                <p:spPr bwMode="auto">
                  <a:xfrm flipV="1">
                    <a:off x="5522" y="9446"/>
                    <a:ext cx="0" cy="340"/>
                  </a:xfrm>
                  <a:prstGeom prst="straightConnector1">
                    <a:avLst/>
                  </a:prstGeom>
                  <a:noFill/>
                  <a:ln w="9525">
                    <a:solidFill>
                      <a:schemeClr val="tx1">
                        <a:lumMod val="65000"/>
                        <a:lumOff val="35000"/>
                      </a:schemeClr>
                    </a:solidFill>
                    <a:round/>
                    <a:headEnd type="oval" w="med" len="med"/>
                    <a:tailEnd type="triangle" w="med" len="med"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</p:cxnSp>
            </p:grpSp>
            <p:grpSp>
              <p:nvGrpSpPr>
                <p:cNvPr id="12" name="Group 486"/>
                <p:cNvGrpSpPr>
                  <a:grpSpLocks/>
                </p:cNvGrpSpPr>
                <p:nvPr/>
              </p:nvGrpSpPr>
              <p:grpSpPr bwMode="auto">
                <a:xfrm>
                  <a:off x="7639" y="5332"/>
                  <a:ext cx="3290" cy="5492"/>
                  <a:chOff x="6811" y="5332"/>
                  <a:chExt cx="3290" cy="5492"/>
                </a:xfrm>
              </p:grpSpPr>
              <p:sp>
                <p:nvSpPr>
                  <p:cNvPr id="51" name="Text Box 48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811" y="6196"/>
                    <a:ext cx="3290" cy="435"/>
                  </a:xfrm>
                  <a:prstGeom prst="rect">
                    <a:avLst/>
                  </a:prstGeom>
                  <a:solidFill>
                    <a:schemeClr val="accent6">
                      <a:lumMod val="40000"/>
                      <a:lumOff val="60000"/>
                    </a:schemeClr>
                  </a:solidFill>
                  <a:ln w="9525">
                    <a:solidFill>
                      <a:schemeClr val="bg1">
                        <a:lumMod val="50000"/>
                        <a:lumOff val="0"/>
                      </a:schemeClr>
                    </a:solidFill>
                    <a:miter lim="800000"/>
                    <a:headEnd/>
                    <a:tailEnd/>
                  </a:ln>
                </p:spPr>
                <p:txBody>
                  <a:bodyPr rot="0" vert="horz" wrap="square" lIns="91440" tIns="45720" rIns="91440" bIns="45720" anchor="t" anchorCtr="0" upright="1">
                    <a:noAutofit/>
                  </a:bodyPr>
                  <a:lstStyle/>
                  <a:p>
                    <a:pPr algn="ctr">
                      <a:lnSpc>
                        <a:spcPct val="115000"/>
                      </a:lnSpc>
                      <a:spcAft>
                        <a:spcPts val="0"/>
                      </a:spcAft>
                    </a:pPr>
                    <a:r>
                      <a:rPr lang="ru-RU" sz="700">
                        <a:effectLst/>
                        <a:latin typeface="Calibri"/>
                        <a:ea typeface="Calibri"/>
                        <a:cs typeface="Calibri"/>
                      </a:rPr>
                      <a:t>Социальный педагог, педагог-психолог</a:t>
                    </a:r>
                    <a:endParaRPr lang="ru-RU" sz="700">
                      <a:effectLst/>
                      <a:latin typeface="Calibri"/>
                      <a:ea typeface="Calibri"/>
                      <a:cs typeface="Times New Roman"/>
                    </a:endParaRPr>
                  </a:p>
                </p:txBody>
              </p:sp>
              <p:grpSp>
                <p:nvGrpSpPr>
                  <p:cNvPr id="52" name="Group 488"/>
                  <p:cNvGrpSpPr>
                    <a:grpSpLocks/>
                  </p:cNvGrpSpPr>
                  <p:nvPr/>
                </p:nvGrpSpPr>
                <p:grpSpPr bwMode="auto">
                  <a:xfrm>
                    <a:off x="6870" y="7292"/>
                    <a:ext cx="3231" cy="1576"/>
                    <a:chOff x="6870" y="7292"/>
                    <a:chExt cx="3231" cy="1576"/>
                  </a:xfrm>
                </p:grpSpPr>
                <p:sp>
                  <p:nvSpPr>
                    <p:cNvPr id="64" name="Text Box 489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6870" y="7292"/>
                      <a:ext cx="3231" cy="340"/>
                    </a:xfrm>
                    <a:prstGeom prst="rect">
                      <a:avLst/>
                    </a:prstGeom>
                    <a:solidFill>
                      <a:schemeClr val="accent6">
                        <a:lumMod val="40000"/>
                        <a:lumOff val="60000"/>
                      </a:schemeClr>
                    </a:solidFill>
                    <a:ln w="9525">
                      <a:solidFill>
                        <a:schemeClr val="bg1">
                          <a:lumMod val="50000"/>
                          <a:lumOff val="0"/>
                        </a:schemeClr>
                      </a:solidFill>
                      <a:miter lim="800000"/>
                      <a:headEnd/>
                      <a:tailEnd/>
                    </a:ln>
                  </p:spPr>
                  <p:txBody>
                    <a:bodyPr rot="0" vert="horz" wrap="square" lIns="91440" tIns="45720" rIns="91440" bIns="45720" anchor="t" anchorCtr="0" upright="1">
                      <a:noAutofit/>
                    </a:bodyPr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Учитель высшей категории</a:t>
                      </a:r>
                    </a:p>
                  </p:txBody>
                </p:sp>
                <p:sp>
                  <p:nvSpPr>
                    <p:cNvPr id="65" name="Text Box 490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6870" y="7700"/>
                      <a:ext cx="2948" cy="340"/>
                    </a:xfrm>
                    <a:prstGeom prst="rect">
                      <a:avLst/>
                    </a:prstGeom>
                    <a:solidFill>
                      <a:schemeClr val="accent6">
                        <a:lumMod val="40000"/>
                        <a:lumOff val="60000"/>
                      </a:schemeClr>
                    </a:solidFill>
                    <a:ln w="9525">
                      <a:solidFill>
                        <a:schemeClr val="bg1">
                          <a:lumMod val="50000"/>
                          <a:lumOff val="0"/>
                        </a:schemeClr>
                      </a:solidFill>
                      <a:miter lim="800000"/>
                      <a:headEnd/>
                      <a:tailEnd/>
                    </a:ln>
                  </p:spPr>
                  <p:txBody>
                    <a:bodyPr rot="0" vert="horz" wrap="square" lIns="91440" tIns="45720" rIns="91440" bIns="45720" anchor="t" anchorCtr="0" upright="1">
                      <a:noAutofit/>
                    </a:bodyPr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Calibri"/>
                          <a:ea typeface="Calibri"/>
                          <a:cs typeface="Calibri"/>
                        </a:rPr>
                        <a:t>Учитель</a:t>
                      </a:r>
                      <a:r>
                        <a:rPr lang="ru-RU" sz="700" baseline="30000"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ru-RU" sz="700">
                          <a:effectLst/>
                          <a:latin typeface="Calibri"/>
                          <a:ea typeface="Calibri"/>
                          <a:cs typeface="Calibri"/>
                        </a:rPr>
                        <a:t>первой категории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p:txBody>
                </p:sp>
                <p:sp>
                  <p:nvSpPr>
                    <p:cNvPr id="66" name="Text Box 491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6870" y="8120"/>
                      <a:ext cx="2666" cy="340"/>
                    </a:xfrm>
                    <a:prstGeom prst="rect">
                      <a:avLst/>
                    </a:prstGeom>
                    <a:solidFill>
                      <a:schemeClr val="accent6">
                        <a:lumMod val="40000"/>
                        <a:lumOff val="60000"/>
                      </a:schemeClr>
                    </a:solidFill>
                    <a:ln w="9525">
                      <a:solidFill>
                        <a:schemeClr val="bg1">
                          <a:lumMod val="50000"/>
                          <a:lumOff val="0"/>
                        </a:schemeClr>
                      </a:solidFill>
                      <a:miter lim="800000"/>
                      <a:headEnd/>
                      <a:tailEnd/>
                    </a:ln>
                  </p:spPr>
                  <p:txBody>
                    <a:bodyPr rot="0" vert="horz" wrap="square" lIns="91440" tIns="45720" rIns="91440" bIns="45720" anchor="t" anchorCtr="0" upright="1">
                      <a:noAutofit/>
                    </a:bodyPr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Calibri"/>
                          <a:ea typeface="Calibri"/>
                          <a:cs typeface="Calibri"/>
                        </a:rPr>
                        <a:t>Учитель</a:t>
                      </a:r>
                      <a:r>
                        <a:rPr lang="ru-RU" sz="700" baseline="30000"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ru-RU" sz="700">
                          <a:effectLst/>
                          <a:latin typeface="Calibri"/>
                          <a:ea typeface="Calibri"/>
                          <a:cs typeface="Calibri"/>
                        </a:rPr>
                        <a:t>второй категории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p:txBody>
                </p:sp>
                <p:sp>
                  <p:nvSpPr>
                    <p:cNvPr id="67" name="Text Box 492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6870" y="8528"/>
                      <a:ext cx="2381" cy="340"/>
                    </a:xfrm>
                    <a:prstGeom prst="rect">
                      <a:avLst/>
                    </a:prstGeom>
                    <a:solidFill>
                      <a:schemeClr val="accent6">
                        <a:lumMod val="40000"/>
                        <a:lumOff val="60000"/>
                      </a:schemeClr>
                    </a:solidFill>
                    <a:ln w="9525">
                      <a:solidFill>
                        <a:schemeClr val="bg1">
                          <a:lumMod val="50000"/>
                          <a:lumOff val="0"/>
                        </a:schemeClr>
                      </a:solidFill>
                      <a:miter lim="800000"/>
                      <a:headEnd/>
                      <a:tailEnd/>
                    </a:ln>
                  </p:spPr>
                  <p:txBody>
                    <a:bodyPr rot="0" vert="horz" wrap="square" lIns="91440" tIns="45720" rIns="91440" bIns="45720" anchor="t" anchorCtr="0" upright="1">
                      <a:noAutofit/>
                    </a:bodyPr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Calibri"/>
                          <a:ea typeface="Calibri"/>
                          <a:cs typeface="Calibri"/>
                        </a:rPr>
                        <a:t>Учитель без категории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p:txBody>
                </p:sp>
                <p:cxnSp>
                  <p:nvCxnSpPr>
                    <p:cNvPr id="68" name="AutoShape 493"/>
                    <p:cNvCxnSpPr>
                      <a:cxnSpLocks noChangeShapeType="1"/>
                    </p:cNvCxnSpPr>
                    <p:nvPr/>
                  </p:nvCxnSpPr>
                  <p:spPr bwMode="auto">
                    <a:xfrm flipV="1">
                      <a:off x="9706" y="7436"/>
                      <a:ext cx="2" cy="397"/>
                    </a:xfrm>
                    <a:prstGeom prst="straightConnector1">
                      <a:avLst/>
                    </a:prstGeom>
                    <a:noFill/>
                    <a:ln w="9525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round/>
                      <a:headEnd type="oval" w="med" len="med"/>
                      <a:tailEnd type="triangle" w="med" len="med"/>
                    </a:ln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</a:extLst>
                  </p:spPr>
                </p:cxnSp>
                <p:cxnSp>
                  <p:nvCxnSpPr>
                    <p:cNvPr id="69" name="AutoShape 494"/>
                    <p:cNvCxnSpPr>
                      <a:cxnSpLocks noChangeShapeType="1"/>
                    </p:cNvCxnSpPr>
                    <p:nvPr/>
                  </p:nvCxnSpPr>
                  <p:spPr bwMode="auto">
                    <a:xfrm flipV="1">
                      <a:off x="9406" y="7856"/>
                      <a:ext cx="2" cy="397"/>
                    </a:xfrm>
                    <a:prstGeom prst="straightConnector1">
                      <a:avLst/>
                    </a:prstGeom>
                    <a:noFill/>
                    <a:ln w="9525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round/>
                      <a:headEnd type="oval" w="med" len="med"/>
                      <a:tailEnd type="triangle" w="med" len="med"/>
                    </a:ln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</a:extLst>
                  </p:spPr>
                </p:cxnSp>
                <p:cxnSp>
                  <p:nvCxnSpPr>
                    <p:cNvPr id="70" name="AutoShape 495"/>
                    <p:cNvCxnSpPr>
                      <a:cxnSpLocks noChangeShapeType="1"/>
                    </p:cNvCxnSpPr>
                    <p:nvPr/>
                  </p:nvCxnSpPr>
                  <p:spPr bwMode="auto">
                    <a:xfrm flipV="1">
                      <a:off x="9094" y="8288"/>
                      <a:ext cx="2" cy="397"/>
                    </a:xfrm>
                    <a:prstGeom prst="straightConnector1">
                      <a:avLst/>
                    </a:prstGeom>
                    <a:noFill/>
                    <a:ln w="9525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round/>
                      <a:headEnd type="oval" w="med" len="med"/>
                      <a:tailEnd type="triangle" w="med" len="med"/>
                    </a:ln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</a:extLst>
                  </p:spPr>
                </p:cxnSp>
              </p:grpSp>
              <p:grpSp>
                <p:nvGrpSpPr>
                  <p:cNvPr id="53" name="Group 496"/>
                  <p:cNvGrpSpPr>
                    <a:grpSpLocks/>
                  </p:cNvGrpSpPr>
                  <p:nvPr/>
                </p:nvGrpSpPr>
                <p:grpSpPr bwMode="auto">
                  <a:xfrm>
                    <a:off x="6870" y="9248"/>
                    <a:ext cx="3231" cy="1576"/>
                    <a:chOff x="6870" y="7292"/>
                    <a:chExt cx="3231" cy="1576"/>
                  </a:xfrm>
                </p:grpSpPr>
                <p:sp>
                  <p:nvSpPr>
                    <p:cNvPr id="57" name="Text Box 497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6870" y="7292"/>
                      <a:ext cx="3231" cy="340"/>
                    </a:xfrm>
                    <a:prstGeom prst="rect">
                      <a:avLst/>
                    </a:prstGeom>
                    <a:solidFill>
                      <a:schemeClr val="accent6">
                        <a:lumMod val="40000"/>
                        <a:lumOff val="60000"/>
                      </a:schemeClr>
                    </a:solidFill>
                    <a:ln w="9525">
                      <a:solidFill>
                        <a:schemeClr val="bg1">
                          <a:lumMod val="50000"/>
                          <a:lumOff val="0"/>
                        </a:schemeClr>
                      </a:solidFill>
                      <a:miter lim="800000"/>
                      <a:headEnd/>
                      <a:tailEnd/>
                    </a:ln>
                  </p:spPr>
                  <p:txBody>
                    <a:bodyPr rot="0" vert="horz" wrap="square" lIns="91440" tIns="45720" rIns="91440" bIns="45720" anchor="t" anchorCtr="0" upright="1">
                      <a:noAutofit/>
                    </a:bodyPr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Calibri"/>
                          <a:ea typeface="Calibri"/>
                          <a:cs typeface="Calibri"/>
                        </a:rPr>
                        <a:t>Учитель</a:t>
                      </a:r>
                      <a:r>
                        <a:rPr lang="ru-RU" sz="700" baseline="30000"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ru-RU" sz="700">
                          <a:effectLst/>
                          <a:latin typeface="Calibri"/>
                          <a:ea typeface="Calibri"/>
                          <a:cs typeface="Calibri"/>
                        </a:rPr>
                        <a:t>высшей категории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p:txBody>
                </p:sp>
                <p:sp>
                  <p:nvSpPr>
                    <p:cNvPr id="58" name="Text Box 498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6870" y="7700"/>
                      <a:ext cx="2948" cy="340"/>
                    </a:xfrm>
                    <a:prstGeom prst="rect">
                      <a:avLst/>
                    </a:prstGeom>
                    <a:solidFill>
                      <a:schemeClr val="accent6">
                        <a:lumMod val="40000"/>
                        <a:lumOff val="60000"/>
                      </a:schemeClr>
                    </a:solidFill>
                    <a:ln w="9525">
                      <a:solidFill>
                        <a:schemeClr val="bg1">
                          <a:lumMod val="50000"/>
                          <a:lumOff val="0"/>
                        </a:schemeClr>
                      </a:solidFill>
                      <a:miter lim="800000"/>
                      <a:headEnd/>
                      <a:tailEnd/>
                    </a:ln>
                  </p:spPr>
                  <p:txBody>
                    <a:bodyPr rot="0" vert="horz" wrap="square" lIns="91440" tIns="45720" rIns="91440" bIns="45720" anchor="t" anchorCtr="0" upright="1">
                      <a:noAutofit/>
                    </a:bodyPr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Calibri"/>
                          <a:ea typeface="Calibri"/>
                          <a:cs typeface="Calibri"/>
                        </a:rPr>
                        <a:t>Учитель</a:t>
                      </a:r>
                      <a:r>
                        <a:rPr lang="ru-RU" sz="700" baseline="30000"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ru-RU" sz="700">
                          <a:effectLst/>
                          <a:latin typeface="Calibri"/>
                          <a:ea typeface="Calibri"/>
                          <a:cs typeface="Calibri"/>
                        </a:rPr>
                        <a:t>первой категории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p:txBody>
                </p:sp>
                <p:sp>
                  <p:nvSpPr>
                    <p:cNvPr id="59" name="Text Box 499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6870" y="8120"/>
                      <a:ext cx="2666" cy="340"/>
                    </a:xfrm>
                    <a:prstGeom prst="rect">
                      <a:avLst/>
                    </a:prstGeom>
                    <a:solidFill>
                      <a:schemeClr val="accent6">
                        <a:lumMod val="40000"/>
                        <a:lumOff val="60000"/>
                      </a:schemeClr>
                    </a:solidFill>
                    <a:ln w="9525">
                      <a:solidFill>
                        <a:schemeClr val="bg1">
                          <a:lumMod val="50000"/>
                          <a:lumOff val="0"/>
                        </a:schemeClr>
                      </a:solidFill>
                      <a:miter lim="800000"/>
                      <a:headEnd/>
                      <a:tailEnd/>
                    </a:ln>
                  </p:spPr>
                  <p:txBody>
                    <a:bodyPr rot="0" vert="horz" wrap="square" lIns="91440" tIns="45720" rIns="91440" bIns="45720" anchor="t" anchorCtr="0" upright="1">
                      <a:noAutofit/>
                    </a:bodyPr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Calibri"/>
                          <a:ea typeface="Calibri"/>
                          <a:cs typeface="Calibri"/>
                        </a:rPr>
                        <a:t>Учитель</a:t>
                      </a:r>
                      <a:r>
                        <a:rPr lang="ru-RU" sz="700" baseline="30000"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ru-RU" sz="700">
                          <a:effectLst/>
                          <a:latin typeface="Calibri"/>
                          <a:ea typeface="Calibri"/>
                          <a:cs typeface="Calibri"/>
                        </a:rPr>
                        <a:t>второй категории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p:txBody>
                </p:sp>
                <p:sp>
                  <p:nvSpPr>
                    <p:cNvPr id="60" name="Text Box 500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6870" y="8528"/>
                      <a:ext cx="2381" cy="340"/>
                    </a:xfrm>
                    <a:prstGeom prst="rect">
                      <a:avLst/>
                    </a:prstGeom>
                    <a:solidFill>
                      <a:schemeClr val="accent6">
                        <a:lumMod val="40000"/>
                        <a:lumOff val="60000"/>
                      </a:schemeClr>
                    </a:solidFill>
                    <a:ln w="9525">
                      <a:solidFill>
                        <a:schemeClr val="bg1">
                          <a:lumMod val="50000"/>
                          <a:lumOff val="0"/>
                        </a:schemeClr>
                      </a:solidFill>
                      <a:miter lim="800000"/>
                      <a:headEnd/>
                      <a:tailEnd/>
                    </a:ln>
                  </p:spPr>
                  <p:txBody>
                    <a:bodyPr rot="0" vert="horz" wrap="square" lIns="91440" tIns="45720" rIns="91440" bIns="45720" anchor="t" anchorCtr="0" upright="1">
                      <a:noAutofit/>
                    </a:bodyPr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Calibri"/>
                          <a:ea typeface="Calibri"/>
                          <a:cs typeface="Calibri"/>
                        </a:rPr>
                        <a:t>Учитель без категории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p:txBody>
                </p:sp>
                <p:cxnSp>
                  <p:nvCxnSpPr>
                    <p:cNvPr id="61" name="AutoShape 501"/>
                    <p:cNvCxnSpPr>
                      <a:cxnSpLocks noChangeShapeType="1"/>
                    </p:cNvCxnSpPr>
                    <p:nvPr/>
                  </p:nvCxnSpPr>
                  <p:spPr bwMode="auto">
                    <a:xfrm flipV="1">
                      <a:off x="9706" y="7436"/>
                      <a:ext cx="2" cy="397"/>
                    </a:xfrm>
                    <a:prstGeom prst="straightConnector1">
                      <a:avLst/>
                    </a:prstGeom>
                    <a:noFill/>
                    <a:ln w="9525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round/>
                      <a:headEnd type="oval" w="med" len="med"/>
                      <a:tailEnd type="triangle" w="med" len="med"/>
                    </a:ln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</a:extLst>
                  </p:spPr>
                </p:cxnSp>
                <p:cxnSp>
                  <p:nvCxnSpPr>
                    <p:cNvPr id="62" name="AutoShape 502"/>
                    <p:cNvCxnSpPr>
                      <a:cxnSpLocks noChangeShapeType="1"/>
                    </p:cNvCxnSpPr>
                    <p:nvPr/>
                  </p:nvCxnSpPr>
                  <p:spPr bwMode="auto">
                    <a:xfrm flipV="1">
                      <a:off x="9406" y="7856"/>
                      <a:ext cx="2" cy="397"/>
                    </a:xfrm>
                    <a:prstGeom prst="straightConnector1">
                      <a:avLst/>
                    </a:prstGeom>
                    <a:noFill/>
                    <a:ln w="9525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round/>
                      <a:headEnd type="oval" w="med" len="med"/>
                      <a:tailEnd type="triangle" w="med" len="med"/>
                    </a:ln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</a:extLst>
                  </p:spPr>
                </p:cxnSp>
                <p:cxnSp>
                  <p:nvCxnSpPr>
                    <p:cNvPr id="63" name="AutoShape 503"/>
                    <p:cNvCxnSpPr>
                      <a:cxnSpLocks noChangeShapeType="1"/>
                    </p:cNvCxnSpPr>
                    <p:nvPr/>
                  </p:nvCxnSpPr>
                  <p:spPr bwMode="auto">
                    <a:xfrm flipV="1">
                      <a:off x="9094" y="8288"/>
                      <a:ext cx="2" cy="397"/>
                    </a:xfrm>
                    <a:prstGeom prst="straightConnector1">
                      <a:avLst/>
                    </a:prstGeom>
                    <a:noFill/>
                    <a:ln w="9525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round/>
                      <a:headEnd type="oval" w="med" len="med"/>
                      <a:tailEnd type="triangle" w="med" len="med"/>
                    </a:ln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</a:extLst>
                  </p:spPr>
                </p:cxnSp>
              </p:grpSp>
              <p:sp>
                <p:nvSpPr>
                  <p:cNvPr id="54" name="Text Box 50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811" y="5332"/>
                    <a:ext cx="3290" cy="435"/>
                  </a:xfrm>
                  <a:prstGeom prst="rect">
                    <a:avLst/>
                  </a:prstGeom>
                  <a:solidFill>
                    <a:schemeClr val="accent6">
                      <a:lumMod val="40000"/>
                      <a:lumOff val="60000"/>
                    </a:schemeClr>
                  </a:solidFill>
                  <a:ln w="9525">
                    <a:solidFill>
                      <a:schemeClr val="bg1">
                        <a:lumMod val="50000"/>
                        <a:lumOff val="0"/>
                      </a:schemeClr>
                    </a:solidFill>
                    <a:miter lim="800000"/>
                    <a:headEnd/>
                    <a:tailEnd/>
                  </a:ln>
                </p:spPr>
                <p:txBody>
                  <a:bodyPr rot="0" vert="horz" wrap="square" lIns="91440" tIns="45720" rIns="91440" bIns="45720" anchor="t" anchorCtr="0" upright="1">
                    <a:noAutofit/>
                  </a:bodyPr>
                  <a:lstStyle/>
                  <a:p>
                    <a:pPr algn="ctr">
                      <a:lnSpc>
                        <a:spcPct val="115000"/>
                      </a:lnSpc>
                      <a:spcAft>
                        <a:spcPts val="0"/>
                      </a:spcAft>
                    </a:pPr>
                    <a:r>
                      <a:rPr lang="ru-RU" sz="700">
                        <a:effectLst/>
                        <a:latin typeface="Calibri"/>
                        <a:ea typeface="Calibri"/>
                        <a:cs typeface="Calibri"/>
                      </a:rPr>
                      <a:t>Социальный педагог, педагог-психолог</a:t>
                    </a:r>
                    <a:endParaRPr lang="ru-RU" sz="700">
                      <a:effectLst/>
                      <a:latin typeface="Calibri"/>
                      <a:ea typeface="Calibri"/>
                      <a:cs typeface="Times New Roman"/>
                    </a:endParaRPr>
                  </a:p>
                </p:txBody>
              </p:sp>
              <p:cxnSp>
                <p:nvCxnSpPr>
                  <p:cNvPr id="55" name="AutoShape 505"/>
                  <p:cNvCxnSpPr>
                    <a:cxnSpLocks noChangeShapeType="1"/>
                  </p:cNvCxnSpPr>
                  <p:nvPr/>
                </p:nvCxnSpPr>
                <p:spPr bwMode="auto">
                  <a:xfrm flipV="1">
                    <a:off x="9936" y="5500"/>
                    <a:ext cx="0" cy="850"/>
                  </a:xfrm>
                  <a:prstGeom prst="straightConnector1">
                    <a:avLst/>
                  </a:prstGeom>
                  <a:noFill/>
                  <a:ln w="9525">
                    <a:solidFill>
                      <a:schemeClr val="tx1">
                        <a:lumMod val="65000"/>
                        <a:lumOff val="35000"/>
                      </a:schemeClr>
                    </a:solidFill>
                    <a:round/>
                    <a:headEnd type="oval" w="med" len="med"/>
                    <a:tailEnd type="triangle" w="med" len="med"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</p:cxnSp>
              <p:cxnSp>
                <p:nvCxnSpPr>
                  <p:cNvPr id="56" name="AutoShape 506"/>
                  <p:cNvCxnSpPr>
                    <a:cxnSpLocks noChangeShapeType="1"/>
                  </p:cNvCxnSpPr>
                  <p:nvPr/>
                </p:nvCxnSpPr>
                <p:spPr bwMode="auto">
                  <a:xfrm rot="10800000">
                    <a:off x="9216" y="8712"/>
                    <a:ext cx="737" cy="624"/>
                  </a:xfrm>
                  <a:prstGeom prst="bentConnector3">
                    <a:avLst>
                      <a:gd name="adj1" fmla="val 49926"/>
                    </a:avLst>
                  </a:prstGeom>
                  <a:noFill/>
                  <a:ln w="9525">
                    <a:solidFill>
                      <a:schemeClr val="bg1">
                        <a:lumMod val="50000"/>
                        <a:lumOff val="0"/>
                      </a:schemeClr>
                    </a:solidFill>
                    <a:miter lim="800000"/>
                    <a:headEnd type="oval" w="med" len="med"/>
                    <a:tailEnd type="triangle" w="med" len="med"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</p:cxnSp>
            </p:grpSp>
            <p:grpSp>
              <p:nvGrpSpPr>
                <p:cNvPr id="13" name="Group 507"/>
                <p:cNvGrpSpPr>
                  <a:grpSpLocks/>
                </p:cNvGrpSpPr>
                <p:nvPr/>
              </p:nvGrpSpPr>
              <p:grpSpPr bwMode="auto">
                <a:xfrm>
                  <a:off x="11860" y="5144"/>
                  <a:ext cx="2846" cy="3794"/>
                  <a:chOff x="11032" y="5144"/>
                  <a:chExt cx="2846" cy="3794"/>
                </a:xfrm>
              </p:grpSpPr>
              <p:sp>
                <p:nvSpPr>
                  <p:cNvPr id="40" name="Text Box 50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1032" y="8073"/>
                    <a:ext cx="1984" cy="397"/>
                  </a:xfrm>
                  <a:prstGeom prst="rect">
                    <a:avLst/>
                  </a:prstGeom>
                  <a:solidFill>
                    <a:schemeClr val="accent6">
                      <a:lumMod val="40000"/>
                      <a:lumOff val="60000"/>
                    </a:schemeClr>
                  </a:solidFill>
                  <a:ln w="9525">
                    <a:solidFill>
                      <a:schemeClr val="bg1">
                        <a:lumMod val="50000"/>
                        <a:lumOff val="0"/>
                      </a:schemeClr>
                    </a:solidFill>
                    <a:miter lim="800000"/>
                    <a:headEnd/>
                    <a:tailEnd/>
                  </a:ln>
                </p:spPr>
                <p:txBody>
                  <a:bodyPr rot="0" vert="horz" wrap="square" lIns="91440" tIns="45720" rIns="91440" bIns="45720" anchor="t" anchorCtr="0" upright="1">
                    <a:noAutofit/>
                  </a:bodyPr>
                  <a:lstStyle/>
                  <a:p>
                    <a:pPr>
                      <a:lnSpc>
                        <a:spcPct val="115000"/>
                      </a:lnSpc>
                      <a:spcAft>
                        <a:spcPts val="1000"/>
                      </a:spcAft>
                    </a:pPr>
                    <a:r>
                      <a:rPr lang="ru-RU" sz="70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Calibri"/>
                      </a:rPr>
                      <a:t>Учитель </a:t>
                    </a:r>
                    <a:endParaRPr lang="ru-RU" sz="700">
                      <a:effectLst/>
                      <a:latin typeface="Calibri"/>
                      <a:ea typeface="Calibri"/>
                      <a:cs typeface="Times New Roman"/>
                    </a:endParaRPr>
                  </a:p>
                </p:txBody>
              </p:sp>
              <p:sp>
                <p:nvSpPr>
                  <p:cNvPr id="41" name="Text Box 50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1043" y="5580"/>
                    <a:ext cx="2608" cy="397"/>
                  </a:xfrm>
                  <a:prstGeom prst="rect">
                    <a:avLst/>
                  </a:prstGeom>
                  <a:solidFill>
                    <a:schemeClr val="accent6">
                      <a:lumMod val="40000"/>
                      <a:lumOff val="60000"/>
                    </a:schemeClr>
                  </a:solidFill>
                  <a:ln w="9525">
                    <a:solidFill>
                      <a:schemeClr val="bg1">
                        <a:lumMod val="50000"/>
                        <a:lumOff val="0"/>
                      </a:schemeClr>
                    </a:solidFill>
                    <a:miter lim="800000"/>
                    <a:headEnd/>
                    <a:tailEnd/>
                  </a:ln>
                </p:spPr>
                <p:txBody>
                  <a:bodyPr rot="0" vert="horz" wrap="square" lIns="91440" tIns="45720" rIns="91440" bIns="45720" anchor="t" anchorCtr="0" upright="1">
                    <a:noAutofit/>
                  </a:bodyPr>
                  <a:lstStyle/>
                  <a:p>
                    <a:pPr>
                      <a:lnSpc>
                        <a:spcPct val="115000"/>
                      </a:lnSpc>
                      <a:spcAft>
                        <a:spcPts val="0"/>
                      </a:spcAft>
                    </a:pPr>
                    <a:r>
                      <a:rPr lang="ru-RU" sz="70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Calibri"/>
                      </a:rPr>
                      <a:t>Учитель-исследователь</a:t>
                    </a:r>
                    <a:endParaRPr lang="ru-RU" sz="700">
                      <a:effectLst/>
                      <a:latin typeface="Calibri"/>
                      <a:ea typeface="Calibri"/>
                      <a:cs typeface="Times New Roman"/>
                    </a:endParaRPr>
                  </a:p>
                </p:txBody>
              </p:sp>
              <p:sp>
                <p:nvSpPr>
                  <p:cNvPr id="42" name="Text Box 51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1043" y="5144"/>
                    <a:ext cx="2835" cy="397"/>
                  </a:xfrm>
                  <a:prstGeom prst="rect">
                    <a:avLst/>
                  </a:prstGeom>
                  <a:solidFill>
                    <a:schemeClr val="accent6">
                      <a:lumMod val="40000"/>
                      <a:lumOff val="60000"/>
                    </a:schemeClr>
                  </a:solidFill>
                  <a:ln w="9525">
                    <a:solidFill>
                      <a:schemeClr val="bg1">
                        <a:lumMod val="50000"/>
                        <a:lumOff val="0"/>
                      </a:schemeClr>
                    </a:solidFill>
                    <a:miter lim="800000"/>
                    <a:headEnd/>
                    <a:tailEnd/>
                  </a:ln>
                </p:spPr>
                <p:txBody>
                  <a:bodyPr rot="0" vert="horz" wrap="square" lIns="91440" tIns="45720" rIns="91440" bIns="45720" anchor="t" anchorCtr="0" upright="1">
                    <a:noAutofit/>
                  </a:bodyPr>
                  <a:lstStyle/>
                  <a:p>
                    <a:pPr>
                      <a:lnSpc>
                        <a:spcPct val="115000"/>
                      </a:lnSpc>
                      <a:spcAft>
                        <a:spcPts val="0"/>
                      </a:spcAft>
                    </a:pPr>
                    <a:r>
                      <a:rPr lang="ru-RU" sz="70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Calibri"/>
                      </a:rPr>
                      <a:t>Учитель-мастер</a:t>
                    </a:r>
                    <a:endParaRPr lang="ru-RU" sz="700">
                      <a:effectLst/>
                      <a:latin typeface="Calibri"/>
                      <a:ea typeface="Calibri"/>
                      <a:cs typeface="Times New Roman"/>
                    </a:endParaRPr>
                  </a:p>
                </p:txBody>
              </p:sp>
              <p:sp>
                <p:nvSpPr>
                  <p:cNvPr id="43" name="Text Box 51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1047" y="7600"/>
                    <a:ext cx="2154" cy="397"/>
                  </a:xfrm>
                  <a:prstGeom prst="rect">
                    <a:avLst/>
                  </a:prstGeom>
                  <a:solidFill>
                    <a:schemeClr val="accent6">
                      <a:lumMod val="40000"/>
                      <a:lumOff val="60000"/>
                    </a:schemeClr>
                  </a:solidFill>
                  <a:ln w="9525">
                    <a:solidFill>
                      <a:schemeClr val="bg1">
                        <a:lumMod val="50000"/>
                        <a:lumOff val="0"/>
                      </a:schemeClr>
                    </a:solidFill>
                    <a:miter lim="800000"/>
                    <a:headEnd/>
                    <a:tailEnd/>
                  </a:ln>
                </p:spPr>
                <p:txBody>
                  <a:bodyPr rot="0" vert="horz" wrap="square" lIns="91440" tIns="45720" rIns="91440" bIns="45720" anchor="t" anchorCtr="0" upright="1">
                    <a:noAutofit/>
                  </a:bodyPr>
                  <a:lstStyle/>
                  <a:p>
                    <a:pPr>
                      <a:lnSpc>
                        <a:spcPct val="115000"/>
                      </a:lnSpc>
                      <a:spcAft>
                        <a:spcPts val="0"/>
                      </a:spcAft>
                    </a:pPr>
                    <a:r>
                      <a:rPr lang="ru-RU" sz="70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Calibri"/>
                      </a:rPr>
                      <a:t>Учитель-модератор</a:t>
                    </a:r>
                    <a:endParaRPr lang="ru-RU" sz="700">
                      <a:effectLst/>
                      <a:latin typeface="Calibri"/>
                      <a:ea typeface="Calibri"/>
                      <a:cs typeface="Times New Roman"/>
                    </a:endParaRPr>
                  </a:p>
                </p:txBody>
              </p:sp>
              <p:sp>
                <p:nvSpPr>
                  <p:cNvPr id="44" name="Text Box 51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1051" y="7138"/>
                    <a:ext cx="2324" cy="397"/>
                  </a:xfrm>
                  <a:prstGeom prst="rect">
                    <a:avLst/>
                  </a:prstGeom>
                  <a:solidFill>
                    <a:schemeClr val="accent6">
                      <a:lumMod val="40000"/>
                      <a:lumOff val="60000"/>
                    </a:schemeClr>
                  </a:solidFill>
                  <a:ln w="9525">
                    <a:solidFill>
                      <a:schemeClr val="bg1">
                        <a:lumMod val="50000"/>
                        <a:lumOff val="0"/>
                      </a:schemeClr>
                    </a:solidFill>
                    <a:miter lim="800000"/>
                    <a:headEnd/>
                    <a:tailEnd/>
                  </a:ln>
                </p:spPr>
                <p:txBody>
                  <a:bodyPr rot="0" vert="horz" wrap="square" lIns="91440" tIns="45720" rIns="91440" bIns="45720" anchor="t" anchorCtr="0" upright="1">
                    <a:noAutofit/>
                  </a:bodyPr>
                  <a:lstStyle/>
                  <a:p>
                    <a:pPr>
                      <a:lnSpc>
                        <a:spcPct val="115000"/>
                      </a:lnSpc>
                      <a:spcAft>
                        <a:spcPts val="0"/>
                      </a:spcAft>
                    </a:pPr>
                    <a:r>
                      <a:rPr lang="ru-RU" sz="70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Calibri"/>
                      </a:rPr>
                      <a:t>Учитель-эксперт</a:t>
                    </a:r>
                    <a:endParaRPr lang="ru-RU" sz="700">
                      <a:effectLst/>
                      <a:latin typeface="Calibri"/>
                      <a:ea typeface="Calibri"/>
                      <a:cs typeface="Times New Roman"/>
                    </a:endParaRPr>
                  </a:p>
                </p:txBody>
              </p:sp>
              <p:sp>
                <p:nvSpPr>
                  <p:cNvPr id="45" name="Text Box 51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1032" y="8541"/>
                    <a:ext cx="1757" cy="397"/>
                  </a:xfrm>
                  <a:prstGeom prst="rect">
                    <a:avLst/>
                  </a:prstGeom>
                  <a:solidFill>
                    <a:schemeClr val="accent6">
                      <a:lumMod val="40000"/>
                      <a:lumOff val="60000"/>
                    </a:schemeClr>
                  </a:solidFill>
                  <a:ln w="9525">
                    <a:solidFill>
                      <a:schemeClr val="bg1">
                        <a:lumMod val="50000"/>
                        <a:lumOff val="0"/>
                      </a:schemeClr>
                    </a:solidFill>
                    <a:miter lim="800000"/>
                    <a:headEnd/>
                    <a:tailEnd/>
                  </a:ln>
                </p:spPr>
                <p:txBody>
                  <a:bodyPr rot="0" vert="horz" wrap="square" lIns="91440" tIns="45720" rIns="91440" bIns="45720" anchor="t" anchorCtr="0" upright="1">
                    <a:noAutofit/>
                  </a:bodyPr>
                  <a:lstStyle/>
                  <a:p>
                    <a:pPr>
                      <a:lnSpc>
                        <a:spcPct val="115000"/>
                      </a:lnSpc>
                      <a:spcAft>
                        <a:spcPts val="0"/>
                      </a:spcAft>
                    </a:pPr>
                    <a:r>
                      <a:rPr lang="ru-RU" sz="70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Calibri"/>
                      </a:rPr>
                      <a:t>Учитель-стажер</a:t>
                    </a:r>
                    <a:endParaRPr lang="ru-RU" sz="700">
                      <a:effectLst/>
                      <a:latin typeface="Calibri"/>
                      <a:ea typeface="Calibri"/>
                      <a:cs typeface="Times New Roman"/>
                    </a:endParaRPr>
                  </a:p>
                </p:txBody>
              </p:sp>
              <p:cxnSp>
                <p:nvCxnSpPr>
                  <p:cNvPr id="46" name="AutoShape 514"/>
                  <p:cNvCxnSpPr>
                    <a:cxnSpLocks noChangeShapeType="1"/>
                  </p:cNvCxnSpPr>
                  <p:nvPr/>
                </p:nvCxnSpPr>
                <p:spPr bwMode="auto">
                  <a:xfrm flipV="1">
                    <a:off x="12612" y="8268"/>
                    <a:ext cx="0" cy="454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FF0000"/>
                    </a:solidFill>
                    <a:round/>
                    <a:headEnd type="oval" w="med" len="med"/>
                    <a:tailEnd type="triangle" w="med" len="med"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</p:cxnSp>
              <p:cxnSp>
                <p:nvCxnSpPr>
                  <p:cNvPr id="47" name="AutoShape 515"/>
                  <p:cNvCxnSpPr>
                    <a:cxnSpLocks noChangeShapeType="1"/>
                  </p:cNvCxnSpPr>
                  <p:nvPr/>
                </p:nvCxnSpPr>
                <p:spPr bwMode="auto">
                  <a:xfrm flipV="1">
                    <a:off x="12852" y="7764"/>
                    <a:ext cx="0" cy="454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FF0000"/>
                    </a:solidFill>
                    <a:round/>
                    <a:headEnd type="oval" w="med" len="med"/>
                    <a:tailEnd type="triangle" w="med" len="med"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</p:cxnSp>
              <p:cxnSp>
                <p:nvCxnSpPr>
                  <p:cNvPr id="48" name="AutoShape 516"/>
                  <p:cNvCxnSpPr>
                    <a:cxnSpLocks noChangeShapeType="1"/>
                  </p:cNvCxnSpPr>
                  <p:nvPr/>
                </p:nvCxnSpPr>
                <p:spPr bwMode="auto">
                  <a:xfrm flipV="1">
                    <a:off x="13092" y="7236"/>
                    <a:ext cx="0" cy="454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FF0000"/>
                    </a:solidFill>
                    <a:round/>
                    <a:headEnd type="oval" w="med" len="med"/>
                    <a:tailEnd type="triangle" w="med" len="med"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</p:cxnSp>
              <p:cxnSp>
                <p:nvCxnSpPr>
                  <p:cNvPr id="49" name="AutoShape 517"/>
                  <p:cNvCxnSpPr>
                    <a:cxnSpLocks noChangeShapeType="1"/>
                  </p:cNvCxnSpPr>
                  <p:nvPr/>
                </p:nvCxnSpPr>
                <p:spPr bwMode="auto">
                  <a:xfrm flipV="1">
                    <a:off x="13308" y="5748"/>
                    <a:ext cx="0" cy="1587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FF0000"/>
                    </a:solidFill>
                    <a:round/>
                    <a:headEnd type="oval" w="med" len="med"/>
                    <a:tailEnd type="triangle" w="med" len="med"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</p:cxnSp>
              <p:cxnSp>
                <p:nvCxnSpPr>
                  <p:cNvPr id="50" name="AutoShape 518"/>
                  <p:cNvCxnSpPr>
                    <a:cxnSpLocks noChangeShapeType="1"/>
                  </p:cNvCxnSpPr>
                  <p:nvPr/>
                </p:nvCxnSpPr>
                <p:spPr bwMode="auto">
                  <a:xfrm flipV="1">
                    <a:off x="13512" y="5290"/>
                    <a:ext cx="0" cy="454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FF0000"/>
                    </a:solidFill>
                    <a:round/>
                    <a:headEnd type="oval" w="med" len="med"/>
                    <a:tailEnd type="triangle" w="med" len="med"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</p:cxnSp>
            </p:grpSp>
            <p:grpSp>
              <p:nvGrpSpPr>
                <p:cNvPr id="14" name="Group 519"/>
                <p:cNvGrpSpPr>
                  <a:grpSpLocks/>
                </p:cNvGrpSpPr>
                <p:nvPr/>
              </p:nvGrpSpPr>
              <p:grpSpPr bwMode="auto">
                <a:xfrm>
                  <a:off x="1363" y="2868"/>
                  <a:ext cx="13366" cy="8039"/>
                  <a:chOff x="1363" y="2868"/>
                  <a:chExt cx="13366" cy="8039"/>
                </a:xfrm>
              </p:grpSpPr>
              <p:sp>
                <p:nvSpPr>
                  <p:cNvPr id="16" name="Text Box 52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363" y="9446"/>
                    <a:ext cx="624" cy="634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solidFill>
                      <a:schemeClr val="bg1">
                        <a:lumMod val="50000"/>
                        <a:lumOff val="0"/>
                      </a:schemeClr>
                    </a:solidFill>
                    <a:miter lim="800000"/>
                    <a:headEnd/>
                    <a:tailEnd/>
                  </a:ln>
                </p:spPr>
                <p:txBody>
                  <a:bodyPr rot="0" vert="horz" wrap="square" lIns="91440" tIns="45720" rIns="91440" bIns="45720" anchor="t" anchorCtr="0" upright="1">
                    <a:noAutofit/>
                  </a:bodyPr>
                  <a:lstStyle/>
                  <a:p>
                    <a:pPr>
                      <a:lnSpc>
                        <a:spcPct val="115000"/>
                      </a:lnSpc>
                      <a:spcAft>
                        <a:spcPts val="0"/>
                      </a:spcAft>
                    </a:pPr>
                    <a:r>
                      <a:rPr lang="ru-RU" sz="700" b="1">
                        <a:effectLst/>
                        <a:latin typeface="Times New Roman"/>
                        <a:ea typeface="Calibri"/>
                        <a:cs typeface="Times New Roman"/>
                      </a:rPr>
                      <a:t>5</a:t>
                    </a:r>
                    <a:endParaRPr lang="ru-RU" sz="700">
                      <a:effectLst/>
                      <a:latin typeface="Calibri"/>
                      <a:ea typeface="Calibri"/>
                      <a:cs typeface="Times New Roman"/>
                    </a:endParaRPr>
                  </a:p>
                </p:txBody>
              </p:sp>
              <p:sp>
                <p:nvSpPr>
                  <p:cNvPr id="17" name="Text Box 52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151" y="9368"/>
                    <a:ext cx="624" cy="1534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solidFill>
                      <a:schemeClr val="bg1">
                        <a:lumMod val="50000"/>
                        <a:lumOff val="0"/>
                      </a:schemeClr>
                    </a:solidFill>
                    <a:miter lim="800000"/>
                    <a:headEnd/>
                    <a:tailEnd/>
                  </a:ln>
                </p:spPr>
                <p:txBody>
                  <a:bodyPr rot="0" vert="horz" wrap="square" lIns="91440" tIns="45720" rIns="91440" bIns="45720" anchor="t" anchorCtr="0" upright="1">
                    <a:noAutofit/>
                  </a:bodyPr>
                  <a:lstStyle/>
                  <a:p>
                    <a:pPr algn="ctr">
                      <a:lnSpc>
                        <a:spcPct val="115000"/>
                      </a:lnSpc>
                      <a:spcAft>
                        <a:spcPts val="0"/>
                      </a:spcAft>
                    </a:pPr>
                    <a:r>
                      <a:rPr lang="ru-RU" sz="700" dirty="0">
                        <a:effectLst/>
                        <a:latin typeface="Times New Roman"/>
                        <a:ea typeface="Calibri"/>
                        <a:cs typeface="Times New Roman"/>
                      </a:rPr>
                      <a:t>5.1-5.2</a:t>
                    </a:r>
                    <a:endParaRPr lang="ru-RU" sz="700" dirty="0">
                      <a:effectLst/>
                      <a:latin typeface="Calibri"/>
                      <a:ea typeface="Calibri"/>
                      <a:cs typeface="Times New Roman"/>
                    </a:endParaRPr>
                  </a:p>
                  <a:p>
                    <a:pPr algn="ctr">
                      <a:lnSpc>
                        <a:spcPct val="115000"/>
                      </a:lnSpc>
                      <a:spcAft>
                        <a:spcPts val="0"/>
                      </a:spcAft>
                    </a:pPr>
                    <a:r>
                      <a:rPr lang="ru-RU" sz="700" dirty="0">
                        <a:effectLst/>
                        <a:latin typeface="Times New Roman"/>
                        <a:ea typeface="Calibri"/>
                        <a:cs typeface="Times New Roman"/>
                      </a:rPr>
                      <a:t> </a:t>
                    </a:r>
                    <a:endParaRPr lang="ru-RU" sz="700" dirty="0">
                      <a:effectLst/>
                      <a:latin typeface="Calibri"/>
                      <a:ea typeface="Calibri"/>
                      <a:cs typeface="Times New Roman"/>
                    </a:endParaRPr>
                  </a:p>
                  <a:p>
                    <a:pPr algn="ctr">
                      <a:lnSpc>
                        <a:spcPct val="115000"/>
                      </a:lnSpc>
                      <a:spcAft>
                        <a:spcPts val="0"/>
                      </a:spcAft>
                    </a:pPr>
                    <a:r>
                      <a:rPr lang="ru-RU" sz="700" dirty="0">
                        <a:effectLst/>
                        <a:latin typeface="Times New Roman"/>
                        <a:ea typeface="Calibri"/>
                        <a:cs typeface="Times New Roman"/>
                      </a:rPr>
                      <a:t> </a:t>
                    </a:r>
                    <a:endParaRPr lang="ru-RU" sz="700" dirty="0">
                      <a:effectLst/>
                      <a:latin typeface="Calibri"/>
                      <a:ea typeface="Calibri"/>
                      <a:cs typeface="Times New Roman"/>
                    </a:endParaRPr>
                  </a:p>
                  <a:p>
                    <a:pPr algn="ctr">
                      <a:lnSpc>
                        <a:spcPct val="115000"/>
                      </a:lnSpc>
                      <a:spcAft>
                        <a:spcPts val="0"/>
                      </a:spcAft>
                    </a:pPr>
                    <a:r>
                      <a:rPr lang="ru-RU" sz="700" dirty="0">
                        <a:effectLst/>
                        <a:latin typeface="Times New Roman"/>
                        <a:ea typeface="Calibri"/>
                        <a:cs typeface="Times New Roman"/>
                      </a:rPr>
                      <a:t> </a:t>
                    </a:r>
                    <a:endParaRPr lang="ru-RU" sz="700" dirty="0">
                      <a:effectLst/>
                      <a:latin typeface="Calibri"/>
                      <a:ea typeface="Calibri"/>
                      <a:cs typeface="Times New Roman"/>
                    </a:endParaRPr>
                  </a:p>
                  <a:p>
                    <a:pPr algn="ctr">
                      <a:lnSpc>
                        <a:spcPct val="115000"/>
                      </a:lnSpc>
                      <a:spcAft>
                        <a:spcPts val="0"/>
                      </a:spcAft>
                    </a:pPr>
                    <a:r>
                      <a:rPr lang="ru-RU" sz="700" dirty="0">
                        <a:effectLst/>
                        <a:latin typeface="Times New Roman"/>
                        <a:ea typeface="Calibri"/>
                        <a:cs typeface="Times New Roman"/>
                      </a:rPr>
                      <a:t>4.1-4.2</a:t>
                    </a:r>
                    <a:endParaRPr lang="ru-RU" sz="700" dirty="0">
                      <a:effectLst/>
                      <a:latin typeface="Calibri"/>
                      <a:ea typeface="Calibri"/>
                      <a:cs typeface="Times New Roman"/>
                    </a:endParaRPr>
                  </a:p>
                  <a:p>
                    <a:pPr algn="ctr">
                      <a:lnSpc>
                        <a:spcPct val="115000"/>
                      </a:lnSpc>
                      <a:spcAft>
                        <a:spcPts val="0"/>
                      </a:spcAft>
                    </a:pPr>
                    <a:r>
                      <a:rPr lang="ru-RU" sz="700" dirty="0">
                        <a:effectLst/>
                        <a:latin typeface="Times New Roman"/>
                        <a:ea typeface="Calibri"/>
                        <a:cs typeface="Times New Roman"/>
                      </a:rPr>
                      <a:t> </a:t>
                    </a:r>
                    <a:endParaRPr lang="ru-RU" sz="700" dirty="0">
                      <a:effectLst/>
                      <a:latin typeface="Calibri"/>
                      <a:ea typeface="Calibri"/>
                      <a:cs typeface="Times New Roman"/>
                    </a:endParaRPr>
                  </a:p>
                  <a:p>
                    <a:pPr algn="ctr">
                      <a:lnSpc>
                        <a:spcPct val="115000"/>
                      </a:lnSpc>
                      <a:spcAft>
                        <a:spcPts val="0"/>
                      </a:spcAft>
                    </a:pPr>
                    <a:r>
                      <a:rPr lang="ru-RU" sz="700" dirty="0">
                        <a:effectLst/>
                        <a:latin typeface="Times New Roman"/>
                        <a:ea typeface="Calibri"/>
                        <a:cs typeface="Times New Roman"/>
                      </a:rPr>
                      <a:t> </a:t>
                    </a:r>
                    <a:endParaRPr lang="ru-RU" sz="700" dirty="0">
                      <a:effectLst/>
                      <a:latin typeface="Calibri"/>
                      <a:ea typeface="Calibri"/>
                      <a:cs typeface="Times New Roman"/>
                    </a:endParaRPr>
                  </a:p>
                  <a:p>
                    <a:pPr algn="ctr">
                      <a:lnSpc>
                        <a:spcPct val="115000"/>
                      </a:lnSpc>
                      <a:spcAft>
                        <a:spcPts val="0"/>
                      </a:spcAft>
                    </a:pPr>
                    <a:r>
                      <a:rPr lang="ru-RU" sz="700" dirty="0">
                        <a:effectLst/>
                        <a:latin typeface="Times New Roman"/>
                        <a:ea typeface="Calibri"/>
                        <a:cs typeface="Times New Roman"/>
                      </a:rPr>
                      <a:t> </a:t>
                    </a:r>
                    <a:endParaRPr lang="ru-RU" sz="700" dirty="0">
                      <a:effectLst/>
                      <a:latin typeface="Calibri"/>
                      <a:ea typeface="Calibri"/>
                      <a:cs typeface="Times New Roman"/>
                    </a:endParaRPr>
                  </a:p>
                  <a:p>
                    <a:pPr algn="ctr">
                      <a:lnSpc>
                        <a:spcPct val="115000"/>
                      </a:lnSpc>
                      <a:spcAft>
                        <a:spcPts val="0"/>
                      </a:spcAft>
                    </a:pPr>
                    <a:r>
                      <a:rPr lang="ru-RU" sz="700" dirty="0">
                        <a:effectLst/>
                        <a:latin typeface="Times New Roman"/>
                        <a:ea typeface="Calibri"/>
                        <a:cs typeface="Times New Roman"/>
                      </a:rPr>
                      <a:t> </a:t>
                    </a:r>
                    <a:endParaRPr lang="ru-RU" sz="700" dirty="0">
                      <a:effectLst/>
                      <a:latin typeface="Calibri"/>
                      <a:ea typeface="Calibri"/>
                      <a:cs typeface="Times New Roman"/>
                    </a:endParaRPr>
                  </a:p>
                  <a:p>
                    <a:pPr algn="ctr">
                      <a:lnSpc>
                        <a:spcPct val="115000"/>
                      </a:lnSpc>
                      <a:spcAft>
                        <a:spcPts val="0"/>
                      </a:spcAft>
                    </a:pPr>
                    <a:r>
                      <a:rPr lang="ru-RU" sz="700" dirty="0">
                        <a:effectLst/>
                        <a:latin typeface="Times New Roman"/>
                        <a:ea typeface="Calibri"/>
                        <a:cs typeface="Times New Roman"/>
                      </a:rPr>
                      <a:t> </a:t>
                    </a:r>
                    <a:endParaRPr lang="ru-RU" sz="700" dirty="0">
                      <a:effectLst/>
                      <a:latin typeface="Calibri"/>
                      <a:ea typeface="Calibri"/>
                      <a:cs typeface="Times New Roman"/>
                    </a:endParaRPr>
                  </a:p>
                  <a:p>
                    <a:pPr algn="ctr">
                      <a:lnSpc>
                        <a:spcPct val="115000"/>
                      </a:lnSpc>
                      <a:spcAft>
                        <a:spcPts val="0"/>
                      </a:spcAft>
                    </a:pPr>
                    <a:r>
                      <a:rPr lang="ru-RU" sz="700" dirty="0">
                        <a:effectLst/>
                        <a:latin typeface="Times New Roman"/>
                        <a:ea typeface="Calibri"/>
                        <a:cs typeface="Times New Roman"/>
                      </a:rPr>
                      <a:t> </a:t>
                    </a:r>
                    <a:endParaRPr lang="ru-RU" sz="700" dirty="0">
                      <a:effectLst/>
                      <a:latin typeface="Calibri"/>
                      <a:ea typeface="Calibri"/>
                      <a:cs typeface="Times New Roman"/>
                    </a:endParaRPr>
                  </a:p>
                  <a:p>
                    <a:pPr algn="ctr">
                      <a:lnSpc>
                        <a:spcPct val="115000"/>
                      </a:lnSpc>
                      <a:spcAft>
                        <a:spcPts val="0"/>
                      </a:spcAft>
                    </a:pPr>
                    <a:r>
                      <a:rPr lang="ru-RU" sz="700" dirty="0">
                        <a:effectLst/>
                        <a:latin typeface="Times New Roman"/>
                        <a:ea typeface="Calibri"/>
                        <a:cs typeface="Times New Roman"/>
                      </a:rPr>
                      <a:t> </a:t>
                    </a:r>
                    <a:endParaRPr lang="ru-RU" sz="700" dirty="0">
                      <a:effectLst/>
                      <a:latin typeface="Calibri"/>
                      <a:ea typeface="Calibri"/>
                      <a:cs typeface="Times New Roman"/>
                    </a:endParaRPr>
                  </a:p>
                  <a:p>
                    <a:pPr algn="ctr">
                      <a:lnSpc>
                        <a:spcPct val="115000"/>
                      </a:lnSpc>
                      <a:spcAft>
                        <a:spcPts val="0"/>
                      </a:spcAft>
                    </a:pPr>
                    <a:r>
                      <a:rPr lang="ru-RU" sz="700" dirty="0">
                        <a:effectLst/>
                        <a:latin typeface="Times New Roman"/>
                        <a:ea typeface="Calibri"/>
                        <a:cs typeface="Times New Roman"/>
                      </a:rPr>
                      <a:t>4</a:t>
                    </a:r>
                    <a:endParaRPr lang="ru-RU" sz="700" dirty="0">
                      <a:effectLst/>
                      <a:latin typeface="Calibri"/>
                      <a:ea typeface="Calibri"/>
                      <a:cs typeface="Times New Roman"/>
                    </a:endParaRPr>
                  </a:p>
                </p:txBody>
              </p:sp>
              <p:grpSp>
                <p:nvGrpSpPr>
                  <p:cNvPr id="18" name="Group 522"/>
                  <p:cNvGrpSpPr>
                    <a:grpSpLocks/>
                  </p:cNvGrpSpPr>
                  <p:nvPr/>
                </p:nvGrpSpPr>
                <p:grpSpPr bwMode="auto">
                  <a:xfrm>
                    <a:off x="1477" y="2868"/>
                    <a:ext cx="13252" cy="8039"/>
                    <a:chOff x="1477" y="2868"/>
                    <a:chExt cx="13252" cy="8039"/>
                  </a:xfrm>
                </p:grpSpPr>
                <p:sp>
                  <p:nvSpPr>
                    <p:cNvPr id="20" name="Text Box 523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479" y="6160"/>
                      <a:ext cx="624" cy="3061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chemeClr val="bg1">
                          <a:lumMod val="50000"/>
                          <a:lumOff val="0"/>
                        </a:schemeClr>
                      </a:solidFill>
                      <a:miter lim="800000"/>
                      <a:headEnd/>
                      <a:tailEnd/>
                    </a:ln>
                  </p:spPr>
                  <p:txBody>
                    <a:bodyPr rot="0" vert="horz" wrap="square" lIns="91440" tIns="45720" rIns="91440" bIns="45720" anchor="t" anchorCtr="0" upright="1">
                      <a:noAutofit/>
                    </a:bodyPr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p:txBody>
                </p:sp>
                <p:sp>
                  <p:nvSpPr>
                    <p:cNvPr id="21" name="Text Box 524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2159" y="6161"/>
                      <a:ext cx="624" cy="3061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chemeClr val="bg1">
                          <a:lumMod val="50000"/>
                          <a:lumOff val="0"/>
                        </a:schemeClr>
                      </a:solidFill>
                      <a:miter lim="800000"/>
                      <a:headEnd/>
                      <a:tailEnd/>
                    </a:ln>
                  </p:spPr>
                  <p:txBody>
                    <a:bodyPr rot="0" vert="horz" wrap="square" lIns="91440" tIns="45720" rIns="91440" bIns="45720" anchor="t" anchorCtr="0" upright="1">
                      <a:noAutofit/>
                    </a:bodyPr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6.1-6.4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p:txBody>
                </p:sp>
                <p:grpSp>
                  <p:nvGrpSpPr>
                    <p:cNvPr id="22" name="Group 525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477" y="2868"/>
                      <a:ext cx="13229" cy="3236"/>
                      <a:chOff x="1477" y="2868"/>
                      <a:chExt cx="13229" cy="3236"/>
                    </a:xfrm>
                  </p:grpSpPr>
                  <p:sp>
                    <p:nvSpPr>
                      <p:cNvPr id="26" name="Text Box 526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1484" y="5027"/>
                        <a:ext cx="624" cy="1077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9525">
                        <a:solidFill>
                          <a:schemeClr val="bg1">
                            <a:lumMod val="50000"/>
                            <a:lumOff val="0"/>
                          </a:schemeClr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rot="0" vert="horz" wrap="square" lIns="91440" tIns="45720" rIns="91440" bIns="45720" anchor="t" anchorCtr="0" upright="1">
                        <a:noAutofit/>
                      </a:bodyPr>
                      <a:lstStyle/>
                      <a:p>
                        <a:pPr algn="ctr">
                          <a:lnSpc>
                            <a:spcPct val="115000"/>
                          </a:lnSpc>
                          <a:spcAft>
                            <a:spcPts val="0"/>
                          </a:spcAft>
                        </a:pPr>
                        <a:r>
                          <a:rPr lang="ru-RU" sz="700" b="1">
                            <a:effectLst/>
                            <a:latin typeface="Times New Roman"/>
                            <a:ea typeface="Calibri"/>
                            <a:cs typeface="Times New Roman"/>
                          </a:rPr>
                          <a:t>7</a:t>
                        </a:r>
                        <a:endParaRPr lang="ru-RU" sz="700">
                          <a:effectLst/>
                          <a:latin typeface="Calibri"/>
                          <a:ea typeface="Calibri"/>
                          <a:cs typeface="Times New Roman"/>
                        </a:endParaRPr>
                      </a:p>
                    </p:txBody>
                  </p:sp>
                  <p:sp>
                    <p:nvSpPr>
                      <p:cNvPr id="27" name="Text Box 527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2156" y="5024"/>
                        <a:ext cx="624" cy="1077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9525">
                        <a:solidFill>
                          <a:schemeClr val="bg1">
                            <a:lumMod val="50000"/>
                            <a:lumOff val="0"/>
                          </a:schemeClr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rot="0" vert="horz" wrap="square" lIns="91440" tIns="45720" rIns="91440" bIns="45720" anchor="t" anchorCtr="0" upright="1">
                        <a:noAutofit/>
                      </a:bodyPr>
                      <a:lstStyle/>
                      <a:p>
                        <a:pPr algn="ctr">
                          <a:lnSpc>
                            <a:spcPct val="115000"/>
                          </a:lnSpc>
                          <a:spcAft>
                            <a:spcPts val="0"/>
                          </a:spcAft>
                        </a:pPr>
                        <a:r>
                          <a:rPr lang="ru-RU" sz="700">
                            <a:effectLst/>
                            <a:latin typeface="Times New Roman"/>
                            <a:ea typeface="Calibri"/>
                            <a:cs typeface="Times New Roman"/>
                          </a:rPr>
                          <a:t>7.1-7.2</a:t>
                        </a:r>
                        <a:endParaRPr lang="ru-RU" sz="700">
                          <a:effectLst/>
                          <a:latin typeface="Calibri"/>
                          <a:ea typeface="Calibri"/>
                          <a:cs typeface="Times New Roman"/>
                        </a:endParaRPr>
                      </a:p>
                    </p:txBody>
                  </p:sp>
                  <p:grpSp>
                    <p:nvGrpSpPr>
                      <p:cNvPr id="28" name="Group 528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1477" y="2868"/>
                        <a:ext cx="13229" cy="2102"/>
                        <a:chOff x="1477" y="2844"/>
                        <a:chExt cx="13229" cy="2102"/>
                      </a:xfrm>
                    </p:grpSpPr>
                    <p:grpSp>
                      <p:nvGrpSpPr>
                        <p:cNvPr id="29" name="Group 529"/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2845" y="2844"/>
                          <a:ext cx="11861" cy="1287"/>
                          <a:chOff x="2017" y="2160"/>
                          <a:chExt cx="11861" cy="1287"/>
                        </a:xfrm>
                      </p:grpSpPr>
                      <p:sp>
                        <p:nvSpPr>
                          <p:cNvPr id="35" name="Text Box 530"/>
                          <p:cNvSpPr txBox="1"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2018" y="2896"/>
                            <a:ext cx="4012" cy="397"/>
                          </a:xfrm>
                          <a:prstGeom prst="rect">
                            <a:avLst/>
                          </a:prstGeom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ln w="9525">
                            <a:solidFill>
                              <a:schemeClr val="bg1">
                                <a:lumMod val="50000"/>
                                <a:lumOff val="0"/>
                              </a:schemeClr>
                            </a:solidFill>
                            <a:miter lim="800000"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pPr>
                              <a:lnSpc>
                                <a:spcPct val="115000"/>
                              </a:lnSpc>
                              <a:spcAft>
                                <a:spcPts val="1000"/>
                              </a:spcAft>
                            </a:pPr>
                            <a:r>
                              <a:rPr lang="ru-RU" sz="700">
                                <a:effectLst/>
                                <a:latin typeface="Calibri"/>
                                <a:ea typeface="Calibri"/>
                                <a:cs typeface="Calibri"/>
                              </a:rPr>
                              <a:t>Педагогические работники системы ДВО</a:t>
                            </a:r>
                            <a:endParaRPr lang="ru-RU" sz="700">
                              <a:effectLst/>
                              <a:latin typeface="Calibri"/>
                              <a:ea typeface="Calibri"/>
                              <a:cs typeface="Times New Roman"/>
                            </a:endParaRPr>
                          </a:p>
                        </p:txBody>
                      </p:sp>
                      <p:sp>
                        <p:nvSpPr>
                          <p:cNvPr id="36" name="Text Box 531"/>
                          <p:cNvSpPr txBox="1"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6811" y="2896"/>
                            <a:ext cx="7067" cy="397"/>
                          </a:xfrm>
                          <a:prstGeom prst="rect">
                            <a:avLst/>
                          </a:prstGeom>
                          <a:solidFill>
                            <a:schemeClr val="accent6">
                              <a:lumMod val="40000"/>
                              <a:lumOff val="60000"/>
                            </a:schemeClr>
                          </a:solidFill>
                          <a:ln w="9525">
                            <a:solidFill>
                              <a:schemeClr val="bg1">
                                <a:lumMod val="50000"/>
                                <a:lumOff val="0"/>
                              </a:schemeClr>
                            </a:solidFill>
                            <a:miter lim="800000"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pPr>
                              <a:lnSpc>
                                <a:spcPct val="115000"/>
                              </a:lnSpc>
                              <a:spcAft>
                                <a:spcPts val="1000"/>
                              </a:spcAft>
                            </a:pPr>
                            <a:r>
                              <a:rPr lang="ru-RU" sz="700">
                                <a:effectLst/>
                                <a:latin typeface="Calibri"/>
                                <a:ea typeface="Calibri"/>
                                <a:cs typeface="Calibri"/>
                              </a:rPr>
                              <a:t>Педагогические работники системы среднего образования</a:t>
                            </a:r>
                            <a:endParaRPr lang="ru-RU" sz="700">
                              <a:effectLst/>
                              <a:latin typeface="Calibri"/>
                              <a:ea typeface="Calibri"/>
                              <a:cs typeface="Times New Roman"/>
                            </a:endParaRPr>
                          </a:p>
                          <a:p>
                            <a:pPr>
                              <a:lnSpc>
                                <a:spcPct val="115000"/>
                              </a:lnSpc>
                              <a:spcAft>
                                <a:spcPts val="1000"/>
                              </a:spcAft>
                            </a:pPr>
                            <a:r>
                              <a:rPr lang="ru-RU" sz="700">
                                <a:effectLst/>
                                <a:latin typeface="Calibri"/>
                                <a:ea typeface="Calibri"/>
                                <a:cs typeface="Times New Roman"/>
                              </a:rPr>
                              <a:t> </a:t>
                            </a:r>
                          </a:p>
                        </p:txBody>
                      </p:sp>
                      <p:sp>
                        <p:nvSpPr>
                          <p:cNvPr id="37" name="Text Box 532"/>
                          <p:cNvSpPr txBox="1"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1568" y="2884"/>
                            <a:ext cx="2304" cy="563"/>
                          </a:xfrm>
                          <a:prstGeom prst="rect">
                            <a:avLst/>
                          </a:prstGeom>
                          <a:solidFill>
                            <a:schemeClr val="accent6">
                              <a:lumMod val="40000"/>
                              <a:lumOff val="60000"/>
                            </a:schemeClr>
                          </a:solidFill>
                          <a:ln w="9525">
                            <a:solidFill>
                              <a:schemeClr val="bg1">
                                <a:lumMod val="50000"/>
                                <a:lumOff val="0"/>
                              </a:schemeClr>
                            </a:solidFill>
                            <a:miter lim="800000"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pPr algn="ctr">
                              <a:lnSpc>
                                <a:spcPct val="115000"/>
                              </a:lnSpc>
                              <a:spcAft>
                                <a:spcPts val="1000"/>
                              </a:spcAft>
                            </a:pPr>
                            <a:r>
                              <a:rPr lang="ru-RU" sz="700">
                                <a:solidFill>
                                  <a:srgbClr val="FF0000"/>
                                </a:solidFill>
                                <a:effectLst/>
                                <a:latin typeface="Times New Roman"/>
                                <a:ea typeface="Calibri"/>
                                <a:cs typeface="Times New Roman"/>
                              </a:rPr>
                              <a:t>Педагогические работники в перспективе</a:t>
                            </a:r>
                            <a:endParaRPr lang="ru-RU" sz="700">
                              <a:effectLst/>
                              <a:latin typeface="Calibri"/>
                              <a:ea typeface="Calibri"/>
                              <a:cs typeface="Times New Roman"/>
                            </a:endParaRPr>
                          </a:p>
                        </p:txBody>
                      </p:sp>
                      <p:sp>
                        <p:nvSpPr>
                          <p:cNvPr id="38" name="Text Box 533"/>
                          <p:cNvSpPr txBox="1"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2017" y="2160"/>
                            <a:ext cx="11849" cy="376"/>
                          </a:xfrm>
                          <a:prstGeom prst="rect">
                            <a:avLst/>
                          </a:prstGeom>
                          <a:solidFill>
                            <a:srgbClr val="FFFFFF"/>
                          </a:solidFill>
                          <a:ln w="9525">
                            <a:solidFill>
                              <a:schemeClr val="bg1">
                                <a:lumMod val="50000"/>
                                <a:lumOff val="0"/>
                              </a:schemeClr>
                            </a:solidFill>
                            <a:miter lim="800000"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pPr algn="ctr">
                              <a:lnSpc>
                                <a:spcPct val="115000"/>
                              </a:lnSpc>
                              <a:spcAft>
                                <a:spcPts val="1000"/>
                              </a:spcAft>
                            </a:pPr>
                            <a:r>
                              <a:rPr lang="ru-RU" sz="700" b="1">
                                <a:effectLst/>
                                <a:latin typeface="Times New Roman"/>
                                <a:ea typeface="Calibri"/>
                                <a:cs typeface="Times New Roman"/>
                              </a:rPr>
                              <a:t>Основная профессиональная группа: Педагогические работники</a:t>
                            </a:r>
                            <a:endParaRPr lang="ru-RU" sz="700">
                              <a:effectLst/>
                              <a:latin typeface="Calibri"/>
                              <a:ea typeface="Calibri"/>
                              <a:cs typeface="Times New Roman"/>
                            </a:endParaRPr>
                          </a:p>
                        </p:txBody>
                      </p:sp>
                      <p:sp>
                        <p:nvSpPr>
                          <p:cNvPr id="39" name="Text Box 534"/>
                          <p:cNvSpPr txBox="1"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2025" y="2522"/>
                            <a:ext cx="11849" cy="340"/>
                          </a:xfrm>
                          <a:prstGeom prst="rect">
                            <a:avLst/>
                          </a:prstGeom>
                          <a:solidFill>
                            <a:srgbClr val="FFFFFF"/>
                          </a:solidFill>
                          <a:ln w="9525">
                            <a:solidFill>
                              <a:schemeClr val="bg1">
                                <a:lumMod val="50000"/>
                                <a:lumOff val="0"/>
                              </a:schemeClr>
                            </a:solidFill>
                            <a:miter lim="800000"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pPr algn="ctr">
                              <a:lnSpc>
                                <a:spcPct val="115000"/>
                              </a:lnSpc>
                              <a:spcAft>
                                <a:spcPts val="1000"/>
                              </a:spcAft>
                            </a:pPr>
                            <a:r>
                              <a:rPr lang="ru-RU" sz="700" b="1">
                                <a:effectLst/>
                                <a:latin typeface="Times New Roman"/>
                                <a:ea typeface="Calibri"/>
                                <a:cs typeface="Times New Roman"/>
                              </a:rPr>
                              <a:t>ПГ: Педагоги</a:t>
                            </a:r>
                            <a:endParaRPr lang="ru-RU" sz="700">
                              <a:effectLst/>
                              <a:latin typeface="Calibri"/>
                              <a:ea typeface="Calibri"/>
                              <a:cs typeface="Times New Roman"/>
                            </a:endParaRPr>
                          </a:p>
                        </p:txBody>
                      </p:sp>
                    </p:grpSp>
                    <p:sp>
                      <p:nvSpPr>
                        <p:cNvPr id="30" name="Text Box 150"/>
                        <p:cNvSpPr txBox="1"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2162" y="3590"/>
                          <a:ext cx="624" cy="340"/>
                        </a:xfrm>
                        <a:prstGeom prst="rect">
                          <a:avLst/>
                        </a:prstGeom>
                        <a:solidFill>
                          <a:srgbClr val="FFFFFF"/>
                        </a:solidFill>
                        <a:ln w="9525">
                          <a:solidFill>
                            <a:schemeClr val="bg1">
                              <a:lumMod val="50000"/>
                              <a:lumOff val="0"/>
                            </a:schemeClr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rot="0" vert="horz" wrap="square" lIns="91440" tIns="45720" rIns="91440" bIns="45720" anchor="t" anchorCtr="0" upright="1">
                          <a:noAutofit/>
                        </a:bodyPr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ru-RU" sz="70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ОРК</a:t>
                          </a:r>
                          <a:endParaRPr lang="ru-RU" sz="7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p:txBody>
                    </p:sp>
                    <p:sp>
                      <p:nvSpPr>
                        <p:cNvPr id="31" name="Text Box 151"/>
                        <p:cNvSpPr txBox="1"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1477" y="3980"/>
                          <a:ext cx="624" cy="964"/>
                        </a:xfrm>
                        <a:prstGeom prst="rect">
                          <a:avLst/>
                        </a:prstGeom>
                        <a:solidFill>
                          <a:srgbClr val="FFFFFF"/>
                        </a:solidFill>
                        <a:ln w="9525">
                          <a:solidFill>
                            <a:schemeClr val="bg1">
                              <a:lumMod val="50000"/>
                              <a:lumOff val="0"/>
                            </a:schemeClr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rot="0" vert="horz" wrap="square" lIns="91440" tIns="45720" rIns="91440" bIns="45720" anchor="t" anchorCtr="0" upright="1">
                          <a:noAutofit/>
                        </a:bodyPr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700" b="1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 </a:t>
                          </a:r>
                          <a:endParaRPr lang="ru-RU" sz="7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700" b="1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8</a:t>
                          </a:r>
                          <a:endParaRPr lang="ru-RU" sz="7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p:txBody>
                    </p:sp>
                    <p:sp>
                      <p:nvSpPr>
                        <p:cNvPr id="32" name="Text Box 231"/>
                        <p:cNvSpPr txBox="1"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2167" y="3982"/>
                          <a:ext cx="624" cy="964"/>
                        </a:xfrm>
                        <a:prstGeom prst="rect">
                          <a:avLst/>
                        </a:prstGeom>
                        <a:solidFill>
                          <a:srgbClr val="FFFFFF"/>
                        </a:solidFill>
                        <a:ln w="9525">
                          <a:solidFill>
                            <a:schemeClr val="bg1">
                              <a:lumMod val="50000"/>
                              <a:lumOff val="0"/>
                            </a:schemeClr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rot="0" vert="horz" wrap="square" lIns="91440" tIns="45720" rIns="91440" bIns="45720" anchor="t" anchorCtr="0" upright="1">
                          <a:noAutofit/>
                        </a:bodyPr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70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 </a:t>
                          </a:r>
                          <a:endParaRPr lang="ru-RU" sz="7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70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8.1-8.2</a:t>
                          </a:r>
                          <a:endParaRPr lang="ru-RU" sz="7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p:txBody>
                    </p:sp>
                    <p:sp>
                      <p:nvSpPr>
                        <p:cNvPr id="33" name="Text Box 538"/>
                        <p:cNvSpPr txBox="1"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1479" y="3219"/>
                          <a:ext cx="1304" cy="340"/>
                        </a:xfrm>
                        <a:prstGeom prst="rect">
                          <a:avLst/>
                        </a:prstGeom>
                        <a:solidFill>
                          <a:srgbClr val="FFFFFF"/>
                        </a:solidFill>
                        <a:ln w="9525">
                          <a:solidFill>
                            <a:schemeClr val="bg1">
                              <a:lumMod val="50000"/>
                              <a:lumOff val="0"/>
                            </a:schemeClr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rot="0" vert="horz" wrap="square" lIns="91440" tIns="45720" rIns="91440" bIns="45720" anchor="t" anchorCtr="0" upright="1">
                          <a:noAutofit/>
                        </a:bodyPr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ru-RU" sz="70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Уровни</a:t>
                          </a:r>
                          <a:endParaRPr lang="ru-RU" sz="7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p:txBody>
                    </p:sp>
                    <p:sp>
                      <p:nvSpPr>
                        <p:cNvPr id="34" name="Text Box 539"/>
                        <p:cNvSpPr txBox="1"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1479" y="3596"/>
                          <a:ext cx="624" cy="340"/>
                        </a:xfrm>
                        <a:prstGeom prst="rect">
                          <a:avLst/>
                        </a:prstGeom>
                        <a:solidFill>
                          <a:srgbClr val="FFFFFF"/>
                        </a:solidFill>
                        <a:ln w="9525">
                          <a:solidFill>
                            <a:schemeClr val="bg1">
                              <a:lumMod val="50000"/>
                              <a:lumOff val="0"/>
                            </a:schemeClr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rot="0" vert="horz" wrap="square" lIns="91440" tIns="45720" rIns="91440" bIns="45720" anchor="t" anchorCtr="0" upright="1">
                          <a:noAutofit/>
                        </a:bodyPr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ru-RU" sz="70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НРК</a:t>
                          </a:r>
                          <a:endParaRPr lang="ru-RU" sz="7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p:txBody>
                    </p:sp>
                  </p:grpSp>
                </p:grpSp>
                <p:cxnSp>
                  <p:nvCxnSpPr>
                    <p:cNvPr id="23" name="AutoShape 174"/>
                    <p:cNvCxnSpPr/>
                    <p:nvPr/>
                  </p:nvCxnSpPr>
                  <p:spPr bwMode="auto">
                    <a:xfrm flipV="1">
                      <a:off x="2449" y="9263"/>
                      <a:ext cx="12280" cy="0"/>
                    </a:xfrm>
                    <a:prstGeom prst="straightConnector1">
                      <a:avLst/>
                    </a:prstGeom>
                    <a:noFill/>
                    <a:ln w="9525">
                      <a:solidFill>
                        <a:schemeClr val="bg1">
                          <a:lumMod val="50000"/>
                          <a:lumOff val="0"/>
                        </a:schemeClr>
                      </a:solidFill>
                      <a:prstDash val="dash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</a:extLst>
                  </p:spPr>
                </p:cxnSp>
                <p:cxnSp>
                  <p:nvCxnSpPr>
                    <p:cNvPr id="24" name="AutoShape 183"/>
                    <p:cNvCxnSpPr/>
                    <p:nvPr/>
                  </p:nvCxnSpPr>
                  <p:spPr bwMode="auto">
                    <a:xfrm flipV="1">
                      <a:off x="2427" y="10907"/>
                      <a:ext cx="12280" cy="0"/>
                    </a:xfrm>
                    <a:prstGeom prst="straightConnector1">
                      <a:avLst/>
                    </a:prstGeom>
                    <a:noFill/>
                    <a:ln w="9525">
                      <a:solidFill>
                        <a:schemeClr val="bg1">
                          <a:lumMod val="50000"/>
                          <a:lumOff val="0"/>
                        </a:schemeClr>
                      </a:solidFill>
                      <a:prstDash val="dash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</a:extLst>
                  </p:spPr>
                </p:cxnSp>
                <p:cxnSp>
                  <p:nvCxnSpPr>
                    <p:cNvPr id="25" name="AutoShape 165"/>
                    <p:cNvCxnSpPr/>
                    <p:nvPr/>
                  </p:nvCxnSpPr>
                  <p:spPr bwMode="auto">
                    <a:xfrm flipV="1">
                      <a:off x="2433" y="6166"/>
                      <a:ext cx="12280" cy="0"/>
                    </a:xfrm>
                    <a:prstGeom prst="straightConnector1">
                      <a:avLst/>
                    </a:prstGeom>
                    <a:noFill/>
                    <a:ln w="9525">
                      <a:solidFill>
                        <a:schemeClr val="bg1">
                          <a:lumMod val="50000"/>
                          <a:lumOff val="0"/>
                        </a:schemeClr>
                      </a:solidFill>
                      <a:prstDash val="dash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</a:extLst>
                  </p:spPr>
                </p:cxnSp>
              </p:grpSp>
              <p:sp>
                <p:nvSpPr>
                  <p:cNvPr id="19" name="Text Box 52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363" y="10295"/>
                    <a:ext cx="594" cy="612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solidFill>
                      <a:schemeClr val="bg1">
                        <a:lumMod val="50000"/>
                        <a:lumOff val="0"/>
                      </a:schemeClr>
                    </a:solidFill>
                    <a:miter lim="800000"/>
                    <a:headEnd/>
                    <a:tailEnd/>
                  </a:ln>
                </p:spPr>
                <p:txBody>
                  <a:bodyPr rot="0" vert="horz" wrap="square" lIns="91440" tIns="45720" rIns="91440" bIns="45720" anchor="t" anchorCtr="0" upright="1">
                    <a:noAutofit/>
                  </a:bodyPr>
                  <a:lstStyle/>
                  <a:p>
                    <a:pPr>
                      <a:lnSpc>
                        <a:spcPct val="115000"/>
                      </a:lnSpc>
                      <a:spcAft>
                        <a:spcPts val="0"/>
                      </a:spcAft>
                    </a:pPr>
                    <a:r>
                      <a:rPr lang="ru-RU" sz="700" b="1">
                        <a:effectLst/>
                        <a:latin typeface="Times New Roman"/>
                        <a:ea typeface="Calibri"/>
                        <a:cs typeface="Times New Roman"/>
                      </a:rPr>
                      <a:t>4</a:t>
                    </a:r>
                    <a:endParaRPr lang="ru-RU" sz="700">
                      <a:effectLst/>
                      <a:latin typeface="Calibri"/>
                      <a:ea typeface="Calibri"/>
                      <a:cs typeface="Times New Roman"/>
                    </a:endParaRPr>
                  </a:p>
                </p:txBody>
              </p:sp>
            </p:grpSp>
            <p:cxnSp>
              <p:nvCxnSpPr>
                <p:cNvPr id="15" name="AutoShape 163"/>
                <p:cNvCxnSpPr/>
                <p:nvPr/>
              </p:nvCxnSpPr>
              <p:spPr bwMode="auto">
                <a:xfrm flipV="1">
                  <a:off x="2439" y="4997"/>
                  <a:ext cx="12280" cy="0"/>
                </a:xfrm>
                <a:prstGeom prst="straightConnector1">
                  <a:avLst/>
                </a:prstGeom>
                <a:noFill/>
                <a:ln w="9525">
                  <a:solidFill>
                    <a:schemeClr val="bg1">
                      <a:lumMod val="50000"/>
                      <a:lumOff val="0"/>
                    </a:schemeClr>
                  </a:solidFill>
                  <a:prstDash val="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</p:cxnSp>
          </p:grpSp>
          <p:cxnSp>
            <p:nvCxnSpPr>
              <p:cNvPr id="8" name="AutoShape 544"/>
              <p:cNvCxnSpPr>
                <a:cxnSpLocks noChangeShapeType="1"/>
              </p:cNvCxnSpPr>
              <p:nvPr/>
            </p:nvCxnSpPr>
            <p:spPr bwMode="auto">
              <a:xfrm rot="10800000">
                <a:off x="5941" y="8664"/>
                <a:ext cx="680" cy="680"/>
              </a:xfrm>
              <a:prstGeom prst="bentConnector3">
                <a:avLst>
                  <a:gd name="adj1" fmla="val 49912"/>
                </a:avLst>
              </a:prstGeom>
              <a:noFill/>
              <a:ln w="9525">
                <a:solidFill>
                  <a:schemeClr val="tx1">
                    <a:lumMod val="65000"/>
                    <a:lumOff val="35000"/>
                  </a:schemeClr>
                </a:solidFill>
                <a:miter lim="800000"/>
                <a:headEnd type="oval" w="med" len="med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</p:grpSp>
        <p:sp>
          <p:nvSpPr>
            <p:cNvPr id="6" name="AutoShape 545"/>
            <p:cNvSpPr>
              <a:spLocks noChangeArrowheads="1"/>
            </p:cNvSpPr>
            <p:nvPr/>
          </p:nvSpPr>
          <p:spPr bwMode="auto">
            <a:xfrm rot="5400000">
              <a:off x="3909" y="-1591"/>
              <a:ext cx="8787" cy="15931"/>
            </a:xfrm>
            <a:prstGeom prst="wave">
              <a:avLst>
                <a:gd name="adj1" fmla="val 3394"/>
                <a:gd name="adj2" fmla="val 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ru-RU" sz="700"/>
            </a:p>
          </p:txBody>
        </p:sp>
      </p:grpSp>
    </p:spTree>
    <p:extLst>
      <p:ext uri="{BB962C8B-B14F-4D97-AF65-F5344CB8AC3E}">
        <p14:creationId xmlns:p14="http://schemas.microsoft.com/office/powerpoint/2010/main" xmlns="" val="3822974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112220901"/>
              </p:ext>
            </p:extLst>
          </p:nvPr>
        </p:nvGraphicFramePr>
        <p:xfrm>
          <a:off x="72007" y="584408"/>
          <a:ext cx="8964489" cy="606552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539552"/>
                <a:gridCol w="1584176"/>
                <a:gridCol w="576064"/>
                <a:gridCol w="626469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Arial" pitchFamily="34" charset="0"/>
                          <a:cs typeface="Arial" pitchFamily="34" charset="0"/>
                        </a:rPr>
                        <a:t>Уровни </a:t>
                      </a:r>
                      <a:endParaRPr lang="ru-RU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Arial" pitchFamily="34" charset="0"/>
                          <a:cs typeface="Arial" pitchFamily="34" charset="0"/>
                        </a:rPr>
                        <a:t>Академические квалификации</a:t>
                      </a:r>
                      <a:endParaRPr lang="ru-RU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Arial" pitchFamily="34" charset="0"/>
                          <a:cs typeface="Arial" pitchFamily="34" charset="0"/>
                        </a:rPr>
                        <a:t>Уровни </a:t>
                      </a:r>
                      <a:endParaRPr lang="ru-RU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Arial" pitchFamily="34" charset="0"/>
                          <a:cs typeface="Arial" pitchFamily="34" charset="0"/>
                        </a:rPr>
                        <a:t>Профессиональные квалификации</a:t>
                      </a:r>
                      <a:endParaRPr lang="ru-RU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4.1</a:t>
                      </a:r>
                      <a:endParaRPr lang="ru-RU" sz="14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Диплом специалиста среднего звена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4.2</a:t>
                      </a:r>
                      <a:endParaRPr lang="ru-RU" sz="14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Квалификационный сертификат </a:t>
                      </a:r>
                    </a:p>
                    <a:p>
                      <a:r>
                        <a:rPr lang="ru-RU" sz="14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Свидетельство о присвоении 2-й категории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5.1</a:t>
                      </a:r>
                      <a:endParaRPr lang="ru-RU" sz="14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Диплом специалиста среднего звена</a:t>
                      </a:r>
                      <a:endParaRPr lang="ru-RU" sz="14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5.2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Квалификационный сертификат</a:t>
                      </a:r>
                    </a:p>
                    <a:p>
                      <a:r>
                        <a:rPr lang="ru-RU" sz="14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Свидетельство о присвоении 1-й категории</a:t>
                      </a:r>
                    </a:p>
                  </a:txBody>
                  <a:tcPr/>
                </a:tc>
              </a:tr>
              <a:tr h="370840">
                <a:tc rowSpan="3"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6.1</a:t>
                      </a:r>
                      <a:endParaRPr lang="ru-RU" sz="14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Диплом бакалавра</a:t>
                      </a:r>
                      <a:endParaRPr lang="ru-RU" sz="14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6.2</a:t>
                      </a:r>
                      <a:endParaRPr lang="ru-RU" sz="14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4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+Сертификат об уровне владения языком</a:t>
                      </a:r>
                      <a:endParaRPr lang="ru-RU" sz="1400" dirty="0" smtClean="0">
                        <a:solidFill>
                          <a:schemeClr val="accent5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r>
                        <a:rPr lang="ru-RU" sz="14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Сертификат о повышении квалификации по образовательной программе «Эффективное обучение» и др.</a:t>
                      </a:r>
                      <a:endParaRPr lang="ru-RU" sz="14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6.3</a:t>
                      </a:r>
                      <a:endParaRPr lang="ru-RU" sz="14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4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+Сертификат об уровне владения языком</a:t>
                      </a:r>
                      <a:endParaRPr lang="ru-RU" sz="1400" dirty="0" smtClean="0">
                        <a:solidFill>
                          <a:schemeClr val="accent5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r>
                        <a:rPr lang="ru-RU" sz="14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Сертификат о повышении квалификации по образовательной программе «Эффективное обучение» и др.</a:t>
                      </a:r>
                      <a:endParaRPr lang="ru-RU" sz="1400" dirty="0" smtClean="0">
                        <a:solidFill>
                          <a:schemeClr val="accent5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6.4</a:t>
                      </a:r>
                      <a:endParaRPr lang="ru-RU" sz="14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+</a:t>
                      </a:r>
                      <a:r>
                        <a:rPr lang="ru-RU" sz="14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Сертификат о повышении квалификации по образовательной программе «Лидерство учителя в школе»</a:t>
                      </a:r>
                      <a:endParaRPr lang="ru-RU" sz="1400" dirty="0" smtClean="0">
                        <a:solidFill>
                          <a:schemeClr val="accent5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r>
                        <a:rPr lang="kk-KZ" sz="14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Свидетельство «Учитель года» и др.</a:t>
                      </a:r>
                      <a:endParaRPr lang="ru-RU" sz="1400" dirty="0" smtClean="0">
                        <a:solidFill>
                          <a:schemeClr val="accent5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7.1</a:t>
                      </a:r>
                      <a:endParaRPr lang="ru-RU" sz="14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Диплом магистра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7.2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+</a:t>
                      </a:r>
                      <a:r>
                        <a:rPr lang="ru-RU" sz="14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Сертификат о повышении квалификации по образовательной программе «Лидерство учителя в педагогическом сообществе», ППС.</a:t>
                      </a:r>
                    </a:p>
                    <a:p>
                      <a:r>
                        <a:rPr lang="ru-RU" sz="14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Сертификат IELTS</a:t>
                      </a:r>
                    </a:p>
                    <a:p>
                      <a:r>
                        <a:rPr lang="ru-RU" sz="14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Свидетельство «Лучший преподаватель вуза»</a:t>
                      </a:r>
                    </a:p>
                    <a:p>
                      <a:r>
                        <a:rPr lang="ru-RU" sz="14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Свидетельство о научной</a:t>
                      </a:r>
                      <a:r>
                        <a:rPr lang="ru-RU" sz="1400" kern="1200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стипендии для молодых ученых и др.</a:t>
                      </a:r>
                      <a:endParaRPr lang="ru-RU" sz="14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8.1</a:t>
                      </a:r>
                      <a:endParaRPr lang="ru-RU" sz="14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Диплом доктора </a:t>
                      </a:r>
                      <a:r>
                        <a:rPr lang="en-US" sz="14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PhD</a:t>
                      </a:r>
                      <a:endParaRPr lang="ru-RU" sz="14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8.2</a:t>
                      </a:r>
                      <a:endParaRPr lang="ru-RU" sz="14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+</a:t>
                      </a:r>
                      <a:r>
                        <a:rPr lang="ru-RU" sz="14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Сертификаты о прохождении курсов повышения квалификаций </a:t>
                      </a:r>
                      <a:r>
                        <a:rPr lang="ru-RU" sz="1400" kern="1200" dirty="0" err="1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топ-менеджеров</a:t>
                      </a:r>
                      <a:endParaRPr lang="ru-RU" sz="1400" kern="1200" dirty="0" smtClean="0">
                        <a:solidFill>
                          <a:schemeClr val="accent5">
                            <a:lumMod val="50000"/>
                          </a:schemeClr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Свидетельство о научной</a:t>
                      </a:r>
                      <a:r>
                        <a:rPr lang="ru-RU" sz="1400" kern="1200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стипендии и др.</a:t>
                      </a:r>
                      <a:endParaRPr lang="ru-RU" sz="1400" dirty="0" smtClean="0">
                        <a:solidFill>
                          <a:schemeClr val="accent5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107504" y="44624"/>
            <a:ext cx="8856984" cy="553998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Карта профессионального роста педагога </a:t>
            </a:r>
          </a:p>
          <a:p>
            <a:pPr algn="ctr">
              <a:defRPr/>
            </a:pPr>
            <a:r>
              <a:rPr lang="ru-RU" sz="1200" b="1" i="1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(в рамках независимой сертификации)</a:t>
            </a:r>
            <a:endParaRPr lang="ru-RU" sz="1200" b="1" i="1" dirty="0">
              <a:solidFill>
                <a:schemeClr val="accent5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457200" y="228600"/>
            <a:ext cx="8229600" cy="392088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Профессиональный стандарт сферы образования</a:t>
            </a:r>
          </a:p>
        </p:txBody>
      </p:sp>
      <p:sp>
        <p:nvSpPr>
          <p:cNvPr id="6" name="Rectangle 21"/>
          <p:cNvSpPr>
            <a:spLocks noChangeArrowheads="1"/>
          </p:cNvSpPr>
          <p:nvPr/>
        </p:nvSpPr>
        <p:spPr bwMode="auto">
          <a:xfrm>
            <a:off x="1403648" y="714182"/>
            <a:ext cx="6408712" cy="33855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altLang="ru-RU" sz="1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Дескрипторы уровней НРК, ОРК, ПС </a:t>
            </a:r>
            <a:r>
              <a:rPr lang="ru-RU" altLang="ru-RU" sz="1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  <a:sym typeface="Symbol"/>
              </a:rPr>
              <a:t> Результаты обучения</a:t>
            </a:r>
            <a:endParaRPr lang="ru-RU" altLang="ru-RU" sz="1600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7" name="Группа 26"/>
          <p:cNvGrpSpPr/>
          <p:nvPr/>
        </p:nvGrpSpPr>
        <p:grpSpPr>
          <a:xfrm>
            <a:off x="179388" y="1340768"/>
            <a:ext cx="8785100" cy="443232"/>
            <a:chOff x="179388" y="1340768"/>
            <a:chExt cx="8785100" cy="443232"/>
          </a:xfrm>
        </p:grpSpPr>
        <p:grpSp>
          <p:nvGrpSpPr>
            <p:cNvPr id="13" name="Группа 12"/>
            <p:cNvGrpSpPr/>
            <p:nvPr/>
          </p:nvGrpSpPr>
          <p:grpSpPr>
            <a:xfrm>
              <a:off x="1670343" y="1340768"/>
              <a:ext cx="7294145" cy="443232"/>
              <a:chOff x="1670343" y="1556792"/>
              <a:chExt cx="7294145" cy="443232"/>
            </a:xfrm>
          </p:grpSpPr>
          <p:sp>
            <p:nvSpPr>
              <p:cNvPr id="3" name="AutoShape 9"/>
              <p:cNvSpPr>
                <a:spLocks noChangeArrowheads="1"/>
              </p:cNvSpPr>
              <p:nvPr/>
            </p:nvSpPr>
            <p:spPr bwMode="auto">
              <a:xfrm>
                <a:off x="1670343" y="1567976"/>
                <a:ext cx="885433" cy="432048"/>
              </a:xfrm>
              <a:prstGeom prst="roundRect">
                <a:avLst>
                  <a:gd name="adj" fmla="val 16667"/>
                </a:avLst>
              </a:prstGeom>
              <a:solidFill>
                <a:schemeClr val="accent5">
                  <a:lumMod val="20000"/>
                  <a:lumOff val="80000"/>
                </a:schemeClr>
              </a:solidFill>
              <a:ln w="15875">
                <a:solidFill>
                  <a:schemeClr val="accent5">
                    <a:lumMod val="75000"/>
                  </a:schemeClr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ru-RU" altLang="ru-RU" sz="1400" b="1" dirty="0" smtClean="0">
                    <a:solidFill>
                      <a:schemeClr val="accent5">
                        <a:lumMod val="5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Знания </a:t>
                </a:r>
                <a:endParaRPr lang="ru-RU" altLang="ru-RU" sz="1400" b="1" dirty="0">
                  <a:solidFill>
                    <a:schemeClr val="accent5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" name="AutoShape 10"/>
              <p:cNvSpPr>
                <a:spLocks noChangeArrowheads="1"/>
              </p:cNvSpPr>
              <p:nvPr/>
            </p:nvSpPr>
            <p:spPr bwMode="auto">
              <a:xfrm>
                <a:off x="2624270" y="1556792"/>
                <a:ext cx="1947730" cy="432048"/>
              </a:xfrm>
              <a:prstGeom prst="roundRect">
                <a:avLst>
                  <a:gd name="adj" fmla="val 16667"/>
                </a:avLst>
              </a:prstGeom>
              <a:solidFill>
                <a:schemeClr val="accent5">
                  <a:lumMod val="20000"/>
                  <a:lumOff val="80000"/>
                </a:schemeClr>
              </a:solidFill>
              <a:ln w="15875">
                <a:solidFill>
                  <a:schemeClr val="accent5">
                    <a:lumMod val="75000"/>
                  </a:schemeClr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ru-RU" altLang="ru-RU" sz="1400" b="1" dirty="0" smtClean="0">
                    <a:solidFill>
                      <a:schemeClr val="accent5">
                        <a:lumMod val="5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Умения и навыки</a:t>
                </a:r>
                <a:endParaRPr lang="ru-RU" altLang="ru-RU" sz="1400" b="1" dirty="0">
                  <a:solidFill>
                    <a:schemeClr val="accent5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" name="AutoShape 11"/>
              <p:cNvSpPr>
                <a:spLocks noChangeArrowheads="1"/>
              </p:cNvSpPr>
              <p:nvPr/>
            </p:nvSpPr>
            <p:spPr bwMode="auto">
              <a:xfrm>
                <a:off x="4611377" y="1556792"/>
                <a:ext cx="4353111" cy="432048"/>
              </a:xfrm>
              <a:prstGeom prst="roundRect">
                <a:avLst>
                  <a:gd name="adj" fmla="val 16667"/>
                </a:avLst>
              </a:prstGeom>
              <a:solidFill>
                <a:schemeClr val="accent5">
                  <a:lumMod val="20000"/>
                  <a:lumOff val="80000"/>
                </a:schemeClr>
              </a:solidFill>
              <a:ln w="15875">
                <a:solidFill>
                  <a:schemeClr val="accent5">
                    <a:lumMod val="75000"/>
                  </a:schemeClr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ru-RU" altLang="ru-RU" sz="1400" b="1" dirty="0" smtClean="0">
                    <a:solidFill>
                      <a:schemeClr val="accent5">
                        <a:lumMod val="5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Личностные и профессиональные компетенции</a:t>
                </a:r>
                <a:endParaRPr lang="ru-RU" altLang="ru-RU" sz="1400" b="1" dirty="0">
                  <a:solidFill>
                    <a:schemeClr val="accent5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24" name="AutoShape 9"/>
            <p:cNvSpPr>
              <a:spLocks noChangeArrowheads="1"/>
            </p:cNvSpPr>
            <p:nvPr/>
          </p:nvSpPr>
          <p:spPr bwMode="auto">
            <a:xfrm>
              <a:off x="179388" y="1340768"/>
              <a:ext cx="1080244" cy="432048"/>
            </a:xfrm>
            <a:prstGeom prst="roundRect">
              <a:avLst>
                <a:gd name="adj" fmla="val 16667"/>
              </a:avLst>
            </a:prstGeom>
            <a:solidFill>
              <a:schemeClr val="accent5">
                <a:lumMod val="60000"/>
                <a:lumOff val="40000"/>
              </a:schemeClr>
            </a:solidFill>
            <a:ln w="1587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ru-RU" altLang="ru-RU" sz="2000" b="1" dirty="0" smtClean="0">
                  <a:solidFill>
                    <a:schemeClr val="accent5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НРК </a:t>
              </a:r>
              <a:endParaRPr lang="ru-RU" altLang="ru-RU" sz="2000" b="1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28" name="Группа 27"/>
          <p:cNvGrpSpPr/>
          <p:nvPr/>
        </p:nvGrpSpPr>
        <p:grpSpPr>
          <a:xfrm>
            <a:off x="179512" y="2114853"/>
            <a:ext cx="8784976" cy="1296144"/>
            <a:chOff x="179512" y="1916832"/>
            <a:chExt cx="8784976" cy="1296144"/>
          </a:xfrm>
        </p:grpSpPr>
        <p:grpSp>
          <p:nvGrpSpPr>
            <p:cNvPr id="22" name="Группа 21"/>
            <p:cNvGrpSpPr/>
            <p:nvPr/>
          </p:nvGrpSpPr>
          <p:grpSpPr>
            <a:xfrm>
              <a:off x="1670343" y="1977656"/>
              <a:ext cx="7294145" cy="1235320"/>
              <a:chOff x="1670343" y="1977656"/>
              <a:chExt cx="7294145" cy="1235320"/>
            </a:xfrm>
          </p:grpSpPr>
          <p:grpSp>
            <p:nvGrpSpPr>
              <p:cNvPr id="12" name="Группа 11"/>
              <p:cNvGrpSpPr/>
              <p:nvPr/>
            </p:nvGrpSpPr>
            <p:grpSpPr>
              <a:xfrm>
                <a:off x="1670343" y="1977656"/>
                <a:ext cx="7294145" cy="875280"/>
                <a:chOff x="1822743" y="1277144"/>
                <a:chExt cx="7294145" cy="875280"/>
              </a:xfrm>
            </p:grpSpPr>
            <p:sp>
              <p:nvSpPr>
                <p:cNvPr id="8" name="AutoShape 9"/>
                <p:cNvSpPr>
                  <a:spLocks noChangeArrowheads="1"/>
                </p:cNvSpPr>
                <p:nvPr/>
              </p:nvSpPr>
              <p:spPr bwMode="auto">
                <a:xfrm>
                  <a:off x="1822743" y="1720376"/>
                  <a:ext cx="885433" cy="432048"/>
                </a:xfrm>
                <a:prstGeom prst="roundRect">
                  <a:avLst>
                    <a:gd name="adj" fmla="val 16667"/>
                  </a:avLst>
                </a:prstGeom>
                <a:solidFill>
                  <a:schemeClr val="accent5">
                    <a:lumMod val="20000"/>
                    <a:lumOff val="80000"/>
                  </a:schemeClr>
                </a:solidFill>
                <a:ln w="15875">
                  <a:solidFill>
                    <a:schemeClr val="accent5">
                      <a:lumMod val="75000"/>
                    </a:schemeClr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ru-RU" altLang="ru-RU" sz="1400" b="1" dirty="0" smtClean="0">
                      <a:solidFill>
                        <a:schemeClr val="accent5">
                          <a:lumMod val="50000"/>
                        </a:schemeClr>
                      </a:solidFill>
                      <a:latin typeface="Arial" pitchFamily="34" charset="0"/>
                      <a:cs typeface="Arial" pitchFamily="34" charset="0"/>
                    </a:rPr>
                    <a:t>Знания </a:t>
                  </a:r>
                  <a:endParaRPr lang="ru-RU" altLang="ru-RU" sz="1400" b="1" dirty="0">
                    <a:solidFill>
                      <a:schemeClr val="accent5">
                        <a:lumMod val="50000"/>
                      </a:schemeClr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9" name="AutoShape 10"/>
                <p:cNvSpPr>
                  <a:spLocks noChangeArrowheads="1"/>
                </p:cNvSpPr>
                <p:nvPr/>
              </p:nvSpPr>
              <p:spPr bwMode="auto">
                <a:xfrm>
                  <a:off x="2776670" y="1709192"/>
                  <a:ext cx="1947730" cy="432048"/>
                </a:xfrm>
                <a:prstGeom prst="roundRect">
                  <a:avLst>
                    <a:gd name="adj" fmla="val 16667"/>
                  </a:avLst>
                </a:prstGeom>
                <a:solidFill>
                  <a:schemeClr val="accent5">
                    <a:lumMod val="20000"/>
                    <a:lumOff val="80000"/>
                  </a:schemeClr>
                </a:solidFill>
                <a:ln w="15875">
                  <a:solidFill>
                    <a:schemeClr val="accent5">
                      <a:lumMod val="75000"/>
                    </a:schemeClr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ru-RU" altLang="ru-RU" sz="1400" b="1" dirty="0" smtClean="0">
                      <a:solidFill>
                        <a:schemeClr val="accent5">
                          <a:lumMod val="50000"/>
                        </a:schemeClr>
                      </a:solidFill>
                      <a:latin typeface="Arial" pitchFamily="34" charset="0"/>
                      <a:cs typeface="Arial" pitchFamily="34" charset="0"/>
                    </a:rPr>
                    <a:t>Умения и навыки</a:t>
                  </a:r>
                  <a:endParaRPr lang="ru-RU" altLang="ru-RU" sz="1400" b="1" dirty="0">
                    <a:solidFill>
                      <a:schemeClr val="accent5">
                        <a:lumMod val="50000"/>
                      </a:schemeClr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0" name="AutoShape 11"/>
                <p:cNvSpPr>
                  <a:spLocks noChangeArrowheads="1"/>
                </p:cNvSpPr>
                <p:nvPr/>
              </p:nvSpPr>
              <p:spPr bwMode="auto">
                <a:xfrm>
                  <a:off x="4763777" y="1709192"/>
                  <a:ext cx="4353111" cy="432048"/>
                </a:xfrm>
                <a:prstGeom prst="roundRect">
                  <a:avLst>
                    <a:gd name="adj" fmla="val 16667"/>
                  </a:avLst>
                </a:prstGeom>
                <a:solidFill>
                  <a:schemeClr val="accent5">
                    <a:lumMod val="20000"/>
                    <a:lumOff val="80000"/>
                  </a:schemeClr>
                </a:solidFill>
                <a:ln w="15875">
                  <a:solidFill>
                    <a:schemeClr val="accent5">
                      <a:lumMod val="75000"/>
                    </a:schemeClr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ru-RU" altLang="ru-RU" sz="1400" b="1" dirty="0" smtClean="0">
                      <a:solidFill>
                        <a:schemeClr val="accent5">
                          <a:lumMod val="50000"/>
                        </a:schemeClr>
                      </a:solidFill>
                      <a:latin typeface="Arial" pitchFamily="34" charset="0"/>
                      <a:cs typeface="Arial" pitchFamily="34" charset="0"/>
                    </a:rPr>
                    <a:t>Личностные и профессиональные компетенции</a:t>
                  </a:r>
                  <a:endParaRPr lang="ru-RU" altLang="ru-RU" sz="1400" b="1" dirty="0">
                    <a:solidFill>
                      <a:schemeClr val="accent5">
                        <a:lumMod val="50000"/>
                      </a:schemeClr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1" name="AutoShape 10"/>
                <p:cNvSpPr>
                  <a:spLocks noChangeArrowheads="1"/>
                </p:cNvSpPr>
                <p:nvPr/>
              </p:nvSpPr>
              <p:spPr bwMode="auto">
                <a:xfrm>
                  <a:off x="1822743" y="1277144"/>
                  <a:ext cx="7294145" cy="360040"/>
                </a:xfrm>
                <a:prstGeom prst="roundRect">
                  <a:avLst>
                    <a:gd name="adj" fmla="val 16667"/>
                  </a:avLst>
                </a:prstGeom>
                <a:solidFill>
                  <a:schemeClr val="accent5">
                    <a:lumMod val="20000"/>
                    <a:lumOff val="80000"/>
                  </a:schemeClr>
                </a:solidFill>
                <a:ln w="15875">
                  <a:solidFill>
                    <a:schemeClr val="accent5">
                      <a:lumMod val="75000"/>
                    </a:schemeClr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ru-RU" altLang="ru-RU" sz="1400" b="1" dirty="0" smtClean="0">
                      <a:solidFill>
                        <a:schemeClr val="accent5">
                          <a:lumMod val="50000"/>
                        </a:schemeClr>
                      </a:solidFill>
                      <a:latin typeface="Arial" pitchFamily="34" charset="0"/>
                      <a:cs typeface="Arial" pitchFamily="34" charset="0"/>
                    </a:rPr>
                    <a:t>Профессиональные </a:t>
                  </a:r>
                  <a:r>
                    <a:rPr lang="ru-RU" altLang="ru-RU" sz="1400" b="1" dirty="0" smtClean="0">
                      <a:solidFill>
                        <a:schemeClr val="accent5">
                          <a:lumMod val="50000"/>
                        </a:schemeClr>
                      </a:solidFill>
                      <a:latin typeface="Arial" pitchFamily="34" charset="0"/>
                      <a:cs typeface="Arial" pitchFamily="34" charset="0"/>
                    </a:rPr>
                    <a:t>ценности</a:t>
                  </a:r>
                  <a:endParaRPr lang="ru-RU" altLang="ru-RU" sz="1400" b="1" dirty="0">
                    <a:solidFill>
                      <a:schemeClr val="accent5">
                        <a:lumMod val="50000"/>
                      </a:schemeClr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sp>
            <p:nvSpPr>
              <p:cNvPr id="14" name="Rectangle 21"/>
              <p:cNvSpPr>
                <a:spLocks noChangeArrowheads="1"/>
              </p:cNvSpPr>
              <p:nvPr/>
            </p:nvSpPr>
            <p:spPr bwMode="auto">
              <a:xfrm>
                <a:off x="1691680" y="2935977"/>
                <a:ext cx="7272808" cy="276999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ru-RU" altLang="ru-RU" sz="1200" b="1" dirty="0" smtClean="0">
                    <a:solidFill>
                      <a:schemeClr val="accent5">
                        <a:lumMod val="5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5 уровней </a:t>
                </a:r>
                <a:r>
                  <a:rPr lang="ru-RU" altLang="ru-RU" sz="1200" dirty="0" smtClean="0">
                    <a:solidFill>
                      <a:schemeClr val="accent5">
                        <a:lumMod val="5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(4-8 уровни НРК), </a:t>
                </a:r>
                <a:r>
                  <a:rPr lang="ru-RU" altLang="ru-RU" sz="1200" b="1" dirty="0" smtClean="0">
                    <a:solidFill>
                      <a:schemeClr val="accent5">
                        <a:lumMod val="5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12 подуровней </a:t>
                </a:r>
                <a:r>
                  <a:rPr lang="ru-RU" altLang="ru-RU" sz="1200" dirty="0" smtClean="0">
                    <a:solidFill>
                      <a:schemeClr val="accent5">
                        <a:lumMod val="5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(4.1-4.2; 5.1-5.2; 6.1-6.4; 7.1-7.2; 8.1-8.2)</a:t>
                </a:r>
              </a:p>
            </p:txBody>
          </p:sp>
        </p:grpSp>
        <p:sp>
          <p:nvSpPr>
            <p:cNvPr id="25" name="AutoShape 9"/>
            <p:cNvSpPr>
              <a:spLocks noChangeArrowheads="1"/>
            </p:cNvSpPr>
            <p:nvPr/>
          </p:nvSpPr>
          <p:spPr bwMode="auto">
            <a:xfrm>
              <a:off x="179512" y="1916832"/>
              <a:ext cx="1080244" cy="432048"/>
            </a:xfrm>
            <a:prstGeom prst="roundRect">
              <a:avLst>
                <a:gd name="adj" fmla="val 16667"/>
              </a:avLst>
            </a:prstGeom>
            <a:solidFill>
              <a:schemeClr val="accent5">
                <a:lumMod val="60000"/>
                <a:lumOff val="40000"/>
              </a:schemeClr>
            </a:solidFill>
            <a:ln w="1587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ru-RU" altLang="ru-RU" sz="2000" b="1" dirty="0" smtClean="0">
                  <a:solidFill>
                    <a:schemeClr val="accent5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ОРК </a:t>
              </a:r>
              <a:endParaRPr lang="ru-RU" altLang="ru-RU" sz="2000" b="1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29" name="Группа 28"/>
          <p:cNvGrpSpPr/>
          <p:nvPr/>
        </p:nvGrpSpPr>
        <p:grpSpPr>
          <a:xfrm>
            <a:off x="179512" y="3903869"/>
            <a:ext cx="8784976" cy="2261435"/>
            <a:chOff x="179512" y="3417816"/>
            <a:chExt cx="8784976" cy="2261435"/>
          </a:xfrm>
        </p:grpSpPr>
        <p:grpSp>
          <p:nvGrpSpPr>
            <p:cNvPr id="23" name="Группа 22"/>
            <p:cNvGrpSpPr/>
            <p:nvPr/>
          </p:nvGrpSpPr>
          <p:grpSpPr>
            <a:xfrm>
              <a:off x="1670343" y="3417816"/>
              <a:ext cx="7294145" cy="2261435"/>
              <a:chOff x="1670343" y="3417816"/>
              <a:chExt cx="7294145" cy="2261435"/>
            </a:xfrm>
          </p:grpSpPr>
          <p:grpSp>
            <p:nvGrpSpPr>
              <p:cNvPr id="15" name="Группа 14"/>
              <p:cNvGrpSpPr/>
              <p:nvPr/>
            </p:nvGrpSpPr>
            <p:grpSpPr>
              <a:xfrm>
                <a:off x="1670343" y="3417816"/>
                <a:ext cx="7294145" cy="875280"/>
                <a:chOff x="1822743" y="1277144"/>
                <a:chExt cx="7294145" cy="875280"/>
              </a:xfrm>
            </p:grpSpPr>
            <p:sp>
              <p:nvSpPr>
                <p:cNvPr id="16" name="AutoShape 9"/>
                <p:cNvSpPr>
                  <a:spLocks noChangeArrowheads="1"/>
                </p:cNvSpPr>
                <p:nvPr/>
              </p:nvSpPr>
              <p:spPr bwMode="auto">
                <a:xfrm>
                  <a:off x="1822743" y="1720376"/>
                  <a:ext cx="885433" cy="432048"/>
                </a:xfrm>
                <a:prstGeom prst="roundRect">
                  <a:avLst>
                    <a:gd name="adj" fmla="val 16667"/>
                  </a:avLst>
                </a:prstGeom>
                <a:solidFill>
                  <a:schemeClr val="accent5">
                    <a:lumMod val="20000"/>
                    <a:lumOff val="80000"/>
                  </a:schemeClr>
                </a:solidFill>
                <a:ln w="15875">
                  <a:solidFill>
                    <a:schemeClr val="accent5">
                      <a:lumMod val="75000"/>
                    </a:schemeClr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ru-RU" altLang="ru-RU" sz="1400" b="1" dirty="0" smtClean="0">
                      <a:solidFill>
                        <a:schemeClr val="accent5">
                          <a:lumMod val="50000"/>
                        </a:schemeClr>
                      </a:solidFill>
                      <a:latin typeface="Arial" pitchFamily="34" charset="0"/>
                      <a:cs typeface="Arial" pitchFamily="34" charset="0"/>
                    </a:rPr>
                    <a:t>Знания </a:t>
                  </a:r>
                  <a:endParaRPr lang="ru-RU" altLang="ru-RU" sz="1400" b="1" dirty="0">
                    <a:solidFill>
                      <a:schemeClr val="accent5">
                        <a:lumMod val="50000"/>
                      </a:schemeClr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7" name="AutoShape 10"/>
                <p:cNvSpPr>
                  <a:spLocks noChangeArrowheads="1"/>
                </p:cNvSpPr>
                <p:nvPr/>
              </p:nvSpPr>
              <p:spPr bwMode="auto">
                <a:xfrm>
                  <a:off x="2776670" y="1709192"/>
                  <a:ext cx="1947730" cy="432048"/>
                </a:xfrm>
                <a:prstGeom prst="roundRect">
                  <a:avLst>
                    <a:gd name="adj" fmla="val 16667"/>
                  </a:avLst>
                </a:prstGeom>
                <a:solidFill>
                  <a:schemeClr val="accent5">
                    <a:lumMod val="20000"/>
                    <a:lumOff val="80000"/>
                  </a:schemeClr>
                </a:solidFill>
                <a:ln w="15875">
                  <a:solidFill>
                    <a:schemeClr val="accent5">
                      <a:lumMod val="75000"/>
                    </a:schemeClr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ru-RU" altLang="ru-RU" sz="1400" b="1" dirty="0" smtClean="0">
                      <a:solidFill>
                        <a:schemeClr val="accent5">
                          <a:lumMod val="50000"/>
                        </a:schemeClr>
                      </a:solidFill>
                      <a:latin typeface="Arial" pitchFamily="34" charset="0"/>
                      <a:cs typeface="Arial" pitchFamily="34" charset="0"/>
                    </a:rPr>
                    <a:t>Умения и навыки</a:t>
                  </a:r>
                  <a:endParaRPr lang="ru-RU" altLang="ru-RU" sz="1400" b="1" dirty="0">
                    <a:solidFill>
                      <a:schemeClr val="accent5">
                        <a:lumMod val="50000"/>
                      </a:schemeClr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8" name="AutoShape 11"/>
                <p:cNvSpPr>
                  <a:spLocks noChangeArrowheads="1"/>
                </p:cNvSpPr>
                <p:nvPr/>
              </p:nvSpPr>
              <p:spPr bwMode="auto">
                <a:xfrm>
                  <a:off x="4763777" y="1709192"/>
                  <a:ext cx="4353111" cy="432048"/>
                </a:xfrm>
                <a:prstGeom prst="roundRect">
                  <a:avLst>
                    <a:gd name="adj" fmla="val 16667"/>
                  </a:avLst>
                </a:prstGeom>
                <a:solidFill>
                  <a:schemeClr val="accent5">
                    <a:lumMod val="20000"/>
                    <a:lumOff val="80000"/>
                  </a:schemeClr>
                </a:solidFill>
                <a:ln w="15875">
                  <a:solidFill>
                    <a:schemeClr val="accent5">
                      <a:lumMod val="75000"/>
                    </a:schemeClr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ru-RU" altLang="ru-RU" sz="1400" b="1" dirty="0" smtClean="0">
                      <a:solidFill>
                        <a:schemeClr val="accent5">
                          <a:lumMod val="50000"/>
                        </a:schemeClr>
                      </a:solidFill>
                      <a:latin typeface="Arial" pitchFamily="34" charset="0"/>
                      <a:cs typeface="Arial" pitchFamily="34" charset="0"/>
                    </a:rPr>
                    <a:t>Личностные и профессиональные компетенции</a:t>
                  </a:r>
                  <a:endParaRPr lang="ru-RU" altLang="ru-RU" sz="1400" b="1" dirty="0">
                    <a:solidFill>
                      <a:schemeClr val="accent5">
                        <a:lumMod val="50000"/>
                      </a:schemeClr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9" name="AutoShape 10"/>
                <p:cNvSpPr>
                  <a:spLocks noChangeArrowheads="1"/>
                </p:cNvSpPr>
                <p:nvPr/>
              </p:nvSpPr>
              <p:spPr bwMode="auto">
                <a:xfrm>
                  <a:off x="1822743" y="1277144"/>
                  <a:ext cx="7294145" cy="360040"/>
                </a:xfrm>
                <a:prstGeom prst="roundRect">
                  <a:avLst>
                    <a:gd name="adj" fmla="val 16667"/>
                  </a:avLst>
                </a:prstGeom>
                <a:solidFill>
                  <a:schemeClr val="accent5">
                    <a:lumMod val="20000"/>
                    <a:lumOff val="80000"/>
                  </a:schemeClr>
                </a:solidFill>
                <a:ln w="15875">
                  <a:solidFill>
                    <a:schemeClr val="accent5">
                      <a:lumMod val="75000"/>
                    </a:schemeClr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ru-RU" altLang="ru-RU" sz="1400" b="1" dirty="0" smtClean="0">
                      <a:solidFill>
                        <a:schemeClr val="accent5">
                          <a:lumMod val="50000"/>
                        </a:schemeClr>
                      </a:solidFill>
                      <a:latin typeface="Arial" pitchFamily="34" charset="0"/>
                      <a:cs typeface="Arial" pitchFamily="34" charset="0"/>
                    </a:rPr>
                    <a:t>Профессиональные </a:t>
                  </a:r>
                  <a:r>
                    <a:rPr lang="ru-RU" altLang="ru-RU" sz="1400" b="1" dirty="0" smtClean="0">
                      <a:solidFill>
                        <a:schemeClr val="accent5">
                          <a:lumMod val="50000"/>
                        </a:schemeClr>
                      </a:solidFill>
                      <a:latin typeface="Arial" pitchFamily="34" charset="0"/>
                      <a:cs typeface="Arial" pitchFamily="34" charset="0"/>
                    </a:rPr>
                    <a:t>ценности</a:t>
                  </a:r>
                  <a:endParaRPr lang="ru-RU" altLang="ru-RU" sz="1400" b="1" dirty="0">
                    <a:solidFill>
                      <a:schemeClr val="accent5">
                        <a:lumMod val="50000"/>
                      </a:schemeClr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sp>
            <p:nvSpPr>
              <p:cNvPr id="20" name="Rectangle 21"/>
              <p:cNvSpPr>
                <a:spLocks noChangeArrowheads="1"/>
              </p:cNvSpPr>
              <p:nvPr/>
            </p:nvSpPr>
            <p:spPr bwMode="auto">
              <a:xfrm>
                <a:off x="1691680" y="4376137"/>
                <a:ext cx="7272808" cy="276999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ru-RU" altLang="ru-RU" sz="1200" b="1" dirty="0" smtClean="0">
                    <a:solidFill>
                      <a:schemeClr val="accent5">
                        <a:lumMod val="5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5 уровней </a:t>
                </a:r>
                <a:r>
                  <a:rPr lang="ru-RU" altLang="ru-RU" sz="1200" dirty="0" smtClean="0">
                    <a:solidFill>
                      <a:schemeClr val="accent5">
                        <a:lumMod val="5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(4-8 уровни ОРК), </a:t>
                </a:r>
                <a:r>
                  <a:rPr lang="ru-RU" altLang="ru-RU" sz="1200" b="1" dirty="0" smtClean="0">
                    <a:solidFill>
                      <a:schemeClr val="accent5">
                        <a:lumMod val="5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12 подуровней </a:t>
                </a:r>
                <a:r>
                  <a:rPr lang="ru-RU" altLang="ru-RU" sz="1200" dirty="0" smtClean="0">
                    <a:solidFill>
                      <a:schemeClr val="accent5">
                        <a:lumMod val="5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(4.1-4.2; 5.1-5.2; 6.1-6.4; 7.1-7.2; 8.1-8.2)</a:t>
                </a:r>
              </a:p>
            </p:txBody>
          </p:sp>
          <p:sp>
            <p:nvSpPr>
              <p:cNvPr id="21" name="Rectangle 1"/>
              <p:cNvSpPr>
                <a:spLocks noChangeArrowheads="1"/>
              </p:cNvSpPr>
              <p:nvPr/>
            </p:nvSpPr>
            <p:spPr bwMode="auto">
              <a:xfrm>
                <a:off x="1716028" y="4725144"/>
                <a:ext cx="7248459" cy="954107"/>
              </a:xfrm>
              <a:prstGeom prst="rect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lvl="0" fontAlgn="base">
                  <a:spcBef>
                    <a:spcPct val="0"/>
                  </a:spcBef>
                  <a:spcAft>
                    <a:spcPct val="0"/>
                  </a:spcAft>
                  <a:tabLst>
                    <a:tab pos="539750" algn="l"/>
                  </a:tabLst>
                </a:pPr>
                <a:r>
                  <a:rPr lang="ru-RU" sz="1400" b="1" i="1" dirty="0" smtClean="0">
                    <a:solidFill>
                      <a:schemeClr val="accent5">
                        <a:lumMod val="50000"/>
                      </a:schemeClr>
                    </a:solidFill>
                    <a:latin typeface="Arial" pitchFamily="34" charset="0"/>
                    <a:ea typeface="Times New Roman" pitchFamily="18" charset="0"/>
                    <a:cs typeface="Times New Roman" pitchFamily="18" charset="0"/>
                  </a:rPr>
                  <a:t>Трудовые функции:</a:t>
                </a:r>
                <a:endParaRPr lang="ru-RU" sz="1400" b="1" i="1" dirty="0" smtClean="0">
                  <a:solidFill>
                    <a:schemeClr val="accent5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  <a:p>
                <a:pPr lvl="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539750" algn="l"/>
                  </a:tabLst>
                </a:pPr>
                <a:r>
                  <a:rPr lang="ru-RU" sz="1400" dirty="0" smtClean="0">
                    <a:solidFill>
                      <a:schemeClr val="accent5">
                        <a:lumMod val="50000"/>
                      </a:schemeClr>
                    </a:solidFill>
                    <a:latin typeface="Arial" pitchFamily="34" charset="0"/>
                    <a:ea typeface="Times New Roman" pitchFamily="18" charset="0"/>
                    <a:cs typeface="Arial" pitchFamily="34" charset="0"/>
                  </a:rPr>
                  <a:t>1) обучающая;   			2) </a:t>
                </a:r>
                <a:r>
                  <a:rPr lang="ru-RU" sz="1400" dirty="0" smtClean="0">
                    <a:solidFill>
                      <a:schemeClr val="accent5">
                        <a:lumMod val="50000"/>
                      </a:schemeClr>
                    </a:solidFill>
                    <a:latin typeface="Arial" pitchFamily="34" charset="0"/>
                    <a:ea typeface="Times New Roman" pitchFamily="18" charset="0"/>
                    <a:cs typeface="Arial" pitchFamily="34" charset="0"/>
                  </a:rPr>
                  <a:t>воспитательная;</a:t>
                </a:r>
                <a:endParaRPr lang="ru-RU" sz="1400" dirty="0" smtClean="0">
                  <a:solidFill>
                    <a:schemeClr val="accent5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  <a:p>
                <a:pPr lvl="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539750" algn="l"/>
                  </a:tabLst>
                </a:pPr>
                <a:r>
                  <a:rPr lang="ru-RU" sz="1400" dirty="0" smtClean="0">
                    <a:solidFill>
                      <a:schemeClr val="accent5">
                        <a:lumMod val="50000"/>
                      </a:schemeClr>
                    </a:solidFill>
                    <a:latin typeface="Arial" pitchFamily="34" charset="0"/>
                    <a:ea typeface="Times New Roman" pitchFamily="18" charset="0"/>
                    <a:cs typeface="Arial" pitchFamily="34" charset="0"/>
                  </a:rPr>
                  <a:t>3) методическая; 			4) исследовательская;</a:t>
                </a:r>
                <a:endParaRPr lang="ru-RU" sz="1400" dirty="0" smtClean="0">
                  <a:solidFill>
                    <a:schemeClr val="accent5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  <a:p>
                <a:pPr lvl="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539750" algn="l"/>
                  </a:tabLst>
                </a:pPr>
                <a:r>
                  <a:rPr lang="ru-RU" sz="1400" dirty="0" smtClean="0">
                    <a:solidFill>
                      <a:schemeClr val="accent5">
                        <a:lumMod val="50000"/>
                      </a:schemeClr>
                    </a:solidFill>
                    <a:latin typeface="Arial" pitchFamily="34" charset="0"/>
                    <a:ea typeface="Times New Roman" pitchFamily="18" charset="0"/>
                    <a:cs typeface="Arial" pitchFamily="34" charset="0"/>
                  </a:rPr>
                  <a:t>5) социально-коммуникативная</a:t>
                </a:r>
              </a:p>
            </p:txBody>
          </p:sp>
        </p:grpSp>
        <p:sp>
          <p:nvSpPr>
            <p:cNvPr id="26" name="AutoShape 9"/>
            <p:cNvSpPr>
              <a:spLocks noChangeArrowheads="1"/>
            </p:cNvSpPr>
            <p:nvPr/>
          </p:nvSpPr>
          <p:spPr bwMode="auto">
            <a:xfrm>
              <a:off x="179512" y="3429000"/>
              <a:ext cx="1080244" cy="432048"/>
            </a:xfrm>
            <a:prstGeom prst="roundRect">
              <a:avLst>
                <a:gd name="adj" fmla="val 16667"/>
              </a:avLst>
            </a:prstGeom>
            <a:solidFill>
              <a:schemeClr val="accent5">
                <a:lumMod val="60000"/>
                <a:lumOff val="40000"/>
              </a:schemeClr>
            </a:solidFill>
            <a:ln w="1587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ru-RU" altLang="ru-RU" sz="2000" b="1" dirty="0" smtClean="0">
                  <a:solidFill>
                    <a:schemeClr val="accent5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ПС </a:t>
              </a:r>
              <a:endParaRPr lang="ru-RU" altLang="ru-RU" sz="2000" b="1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cxnSp>
        <p:nvCxnSpPr>
          <p:cNvPr id="31" name="Прямая соединительная линия 30"/>
          <p:cNvCxnSpPr/>
          <p:nvPr/>
        </p:nvCxnSpPr>
        <p:spPr>
          <a:xfrm>
            <a:off x="251520" y="1988840"/>
            <a:ext cx="8640960" cy="0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>
            <a:off x="251520" y="3645024"/>
            <a:ext cx="8640960" cy="0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>
            <a:off x="251520" y="6453336"/>
            <a:ext cx="8640960" cy="0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9652177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840066614"/>
              </p:ext>
            </p:extLst>
          </p:nvPr>
        </p:nvGraphicFramePr>
        <p:xfrm>
          <a:off x="179512" y="476672"/>
          <a:ext cx="8820470" cy="6114183"/>
        </p:xfrm>
        <a:graphic>
          <a:graphicData uri="http://schemas.openxmlformats.org/drawingml/2006/table">
            <a:tbl>
              <a:tblPr/>
              <a:tblGrid>
                <a:gridCol w="2592288"/>
                <a:gridCol w="504056"/>
                <a:gridCol w="648072"/>
                <a:gridCol w="4977337"/>
                <a:gridCol w="98717"/>
              </a:tblGrid>
              <a:tr h="14390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Код профессии</a:t>
                      </a:r>
                    </a:p>
                  </a:txBody>
                  <a:tcPr marL="24072" marR="240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2310</a:t>
                      </a:r>
                    </a:p>
                  </a:txBody>
                  <a:tcPr marL="24072" marR="240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4390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наименование профессии</a:t>
                      </a:r>
                    </a:p>
                  </a:txBody>
                  <a:tcPr marL="24072" marR="240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педагог </a:t>
                      </a:r>
                    </a:p>
                  </a:txBody>
                  <a:tcPr marL="24072" marR="240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4390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Уровень квалификации по ОРК</a:t>
                      </a:r>
                    </a:p>
                  </a:txBody>
                  <a:tcPr marL="24072" marR="240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6 (подуровни 6.1; 6.2; 6.3; 6.4)</a:t>
                      </a:r>
                    </a:p>
                  </a:txBody>
                  <a:tcPr marL="24072" marR="240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4390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Уровень квалификации по КС</a:t>
                      </a:r>
                    </a:p>
                  </a:txBody>
                  <a:tcPr marL="24072" marR="240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</a:t>
                      </a:r>
                    </a:p>
                  </a:txBody>
                  <a:tcPr marL="24072" marR="240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4390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уровень профессионального образования</a:t>
                      </a:r>
                    </a:p>
                  </a:txBody>
                  <a:tcPr marL="24072" marR="240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Высшее образование. Бакалавриат, практический опыт</a:t>
                      </a:r>
                    </a:p>
                  </a:txBody>
                  <a:tcPr marL="24072" marR="240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43903">
                <a:tc rowSpan="5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Трудовые функции:</a:t>
                      </a:r>
                    </a:p>
                  </a:txBody>
                  <a:tcPr marL="24072" marR="240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marL="342900" lvl="0" indent="-342900" algn="l">
                        <a:spcAft>
                          <a:spcPts val="0"/>
                        </a:spcAft>
                        <a:buFont typeface="Times New Roman"/>
                        <a:buAutoNum type="arabicParenR"/>
                        <a:tabLst>
                          <a:tab pos="189865" algn="l"/>
                        </a:tabLst>
                      </a:pPr>
                      <a:r>
                        <a:rPr lang="ru-RU" sz="100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rial" pitchFamily="34" charset="0"/>
                          <a:ea typeface="Courier New"/>
                          <a:cs typeface="Arial" pitchFamily="34" charset="0"/>
                        </a:rPr>
                        <a:t>обучающая</a:t>
                      </a:r>
                    </a:p>
                  </a:txBody>
                  <a:tcPr marL="24072" marR="240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4390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342900" lvl="0" indent="-342900" algn="l">
                        <a:spcAft>
                          <a:spcPts val="0"/>
                        </a:spcAft>
                        <a:buFont typeface="Times New Roman"/>
                        <a:buAutoNum type="arabicParenR"/>
                        <a:tabLst>
                          <a:tab pos="203835" algn="l"/>
                        </a:tabLst>
                      </a:pPr>
                      <a:r>
                        <a:rPr lang="kk-KZ" sz="10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rial" pitchFamily="34" charset="0"/>
                          <a:ea typeface="Courier New"/>
                          <a:cs typeface="Arial" pitchFamily="34" charset="0"/>
                        </a:rPr>
                        <a:t>воспитательная</a:t>
                      </a:r>
                      <a:endParaRPr lang="ru-RU" sz="10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Arial" pitchFamily="34" charset="0"/>
                        <a:ea typeface="Courier New"/>
                        <a:cs typeface="Arial" pitchFamily="34" charset="0"/>
                      </a:endParaRPr>
                    </a:p>
                  </a:txBody>
                  <a:tcPr marL="24072" marR="240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4390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342900" lvl="0" indent="-342900" algn="l">
                        <a:spcAft>
                          <a:spcPts val="0"/>
                        </a:spcAft>
                        <a:buFont typeface="Times New Roman"/>
                        <a:buAutoNum type="arabicParenR"/>
                        <a:tabLst>
                          <a:tab pos="203835" algn="l"/>
                        </a:tabLst>
                      </a:pPr>
                      <a:r>
                        <a:rPr lang="kk-KZ" sz="100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rial" pitchFamily="34" charset="0"/>
                          <a:ea typeface="Courier New"/>
                          <a:cs typeface="Arial" pitchFamily="34" charset="0"/>
                        </a:rPr>
                        <a:t>методическая </a:t>
                      </a:r>
                      <a:endParaRPr lang="ru-RU" sz="1000">
                        <a:solidFill>
                          <a:schemeClr val="accent5">
                            <a:lumMod val="50000"/>
                          </a:schemeClr>
                        </a:solidFill>
                        <a:latin typeface="Arial" pitchFamily="34" charset="0"/>
                        <a:ea typeface="Courier New"/>
                        <a:cs typeface="Arial" pitchFamily="34" charset="0"/>
                      </a:endParaRPr>
                    </a:p>
                  </a:txBody>
                  <a:tcPr marL="24072" marR="240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4390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342900" lvl="0" indent="-342900" algn="l">
                        <a:spcAft>
                          <a:spcPts val="0"/>
                        </a:spcAft>
                        <a:buFont typeface="Times New Roman"/>
                        <a:buAutoNum type="arabicParenR"/>
                        <a:tabLst>
                          <a:tab pos="203835" algn="l"/>
                        </a:tabLst>
                      </a:pPr>
                      <a:r>
                        <a:rPr lang="ru-RU" sz="100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rial" pitchFamily="34" charset="0"/>
                          <a:ea typeface="Courier New"/>
                          <a:cs typeface="Arial" pitchFamily="34" charset="0"/>
                        </a:rPr>
                        <a:t>исследовательская</a:t>
                      </a:r>
                    </a:p>
                  </a:txBody>
                  <a:tcPr marL="24072" marR="240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4390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342900" lvl="0" indent="-342900" algn="l">
                        <a:spcAft>
                          <a:spcPts val="0"/>
                        </a:spcAft>
                        <a:buFont typeface="Times New Roman"/>
                        <a:buAutoNum type="arabicParenR"/>
                        <a:tabLst>
                          <a:tab pos="203835" algn="l"/>
                        </a:tabLst>
                      </a:pPr>
                      <a:r>
                        <a:rPr lang="kk-KZ" sz="100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rial" pitchFamily="34" charset="0"/>
                          <a:ea typeface="Courier New"/>
                          <a:cs typeface="Arial" pitchFamily="34" charset="0"/>
                        </a:rPr>
                        <a:t>социально-коммуникативная</a:t>
                      </a:r>
                      <a:endParaRPr lang="ru-RU" sz="1000">
                        <a:solidFill>
                          <a:schemeClr val="accent5">
                            <a:lumMod val="50000"/>
                          </a:schemeClr>
                        </a:solidFill>
                        <a:latin typeface="Arial" pitchFamily="34" charset="0"/>
                        <a:ea typeface="Courier New"/>
                        <a:cs typeface="Arial" pitchFamily="34" charset="0"/>
                      </a:endParaRPr>
                    </a:p>
                  </a:txBody>
                  <a:tcPr marL="24072" marR="240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48534">
                <a:tc rowSpan="5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Трудовая функция 1 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Обучающая </a:t>
                      </a:r>
                    </a:p>
                  </a:txBody>
                  <a:tcPr marL="24072" marR="240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201930" algn="l"/>
                        </a:tabLst>
                      </a:pPr>
                      <a:endParaRPr lang="ru-RU" sz="1000">
                        <a:solidFill>
                          <a:schemeClr val="accent5">
                            <a:lumMod val="50000"/>
                          </a:schemeClr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4072" marR="240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201930" algn="l"/>
                        </a:tabLst>
                      </a:pPr>
                      <a:r>
                        <a:rPr lang="ru-RU" sz="10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Знания:</a:t>
                      </a:r>
                      <a:endParaRPr lang="ru-RU" sz="10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4072" marR="240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201930" algn="l"/>
                        </a:tabLst>
                      </a:pPr>
                      <a:r>
                        <a:rPr lang="ru-RU" sz="1000" b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Умения и навыки:</a:t>
                      </a:r>
                      <a:endParaRPr lang="ru-RU" sz="1000">
                        <a:solidFill>
                          <a:schemeClr val="accent5">
                            <a:lumMod val="50000"/>
                          </a:schemeClr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4072" marR="240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4390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201930" algn="l"/>
                        </a:tabLst>
                      </a:pPr>
                      <a:r>
                        <a:rPr lang="ru-RU" sz="100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6.1</a:t>
                      </a:r>
                    </a:p>
                  </a:txBody>
                  <a:tcPr marL="24072" marR="240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162560" algn="l"/>
                        </a:tabLst>
                      </a:pPr>
                      <a:r>
                        <a:rPr lang="ru-RU" sz="100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rial" pitchFamily="34" charset="0"/>
                          <a:ea typeface="Courier New"/>
                          <a:cs typeface="Arial" pitchFamily="34" charset="0"/>
                        </a:rPr>
                        <a:t>…</a:t>
                      </a:r>
                    </a:p>
                  </a:txBody>
                  <a:tcPr marL="24072" marR="240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162560" algn="l"/>
                        </a:tabLst>
                      </a:pPr>
                      <a:r>
                        <a:rPr lang="ru-RU" sz="100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rial" pitchFamily="34" charset="0"/>
                          <a:ea typeface="Courier New"/>
                          <a:cs typeface="Arial" pitchFamily="34" charset="0"/>
                        </a:rPr>
                        <a:t>…</a:t>
                      </a:r>
                    </a:p>
                  </a:txBody>
                  <a:tcPr marL="24072" marR="240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4390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201930" algn="l"/>
                        </a:tabLst>
                      </a:pPr>
                      <a:r>
                        <a:rPr lang="ru-RU" sz="100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6.2</a:t>
                      </a:r>
                    </a:p>
                  </a:txBody>
                  <a:tcPr marL="24072" marR="240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00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rial" pitchFamily="34" charset="0"/>
                          <a:ea typeface="Courier New"/>
                          <a:cs typeface="Arial" pitchFamily="34" charset="0"/>
                        </a:rPr>
                        <a:t>…</a:t>
                      </a:r>
                    </a:p>
                  </a:txBody>
                  <a:tcPr marL="24072" marR="240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00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rial" pitchFamily="34" charset="0"/>
                          <a:ea typeface="Courier New"/>
                          <a:cs typeface="Arial" pitchFamily="34" charset="0"/>
                        </a:rPr>
                        <a:t>…</a:t>
                      </a:r>
                    </a:p>
                  </a:txBody>
                  <a:tcPr marL="24072" marR="240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4390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201930" algn="l"/>
                        </a:tabLst>
                      </a:pPr>
                      <a:r>
                        <a:rPr lang="ru-RU" sz="100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6.3</a:t>
                      </a:r>
                    </a:p>
                  </a:txBody>
                  <a:tcPr marL="24072" marR="240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00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rial" pitchFamily="34" charset="0"/>
                          <a:ea typeface="Courier New"/>
                          <a:cs typeface="Arial" pitchFamily="34" charset="0"/>
                        </a:rPr>
                        <a:t>…</a:t>
                      </a:r>
                    </a:p>
                  </a:txBody>
                  <a:tcPr marL="24072" marR="240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00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rial" pitchFamily="34" charset="0"/>
                          <a:ea typeface="Courier New"/>
                          <a:cs typeface="Arial" pitchFamily="34" charset="0"/>
                        </a:rPr>
                        <a:t>…</a:t>
                      </a:r>
                    </a:p>
                  </a:txBody>
                  <a:tcPr marL="24072" marR="240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4390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201930" algn="l"/>
                        </a:tabLst>
                      </a:pPr>
                      <a:r>
                        <a:rPr lang="ru-RU" sz="100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6.4</a:t>
                      </a:r>
                    </a:p>
                  </a:txBody>
                  <a:tcPr marL="24072" marR="240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00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rial" pitchFamily="34" charset="0"/>
                          <a:ea typeface="Courier New"/>
                          <a:cs typeface="Arial" pitchFamily="34" charset="0"/>
                        </a:rPr>
                        <a:t>…</a:t>
                      </a:r>
                    </a:p>
                  </a:txBody>
                  <a:tcPr marL="24072" marR="240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00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rial" pitchFamily="34" charset="0"/>
                          <a:ea typeface="Courier New"/>
                          <a:cs typeface="Arial" pitchFamily="34" charset="0"/>
                        </a:rPr>
                        <a:t>…</a:t>
                      </a:r>
                    </a:p>
                  </a:txBody>
                  <a:tcPr marL="24072" marR="240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48534">
                <a:tc rowSpan="5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Трудовая функция 2 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Воспитательная</a:t>
                      </a:r>
                      <a:endParaRPr lang="ru-RU" sz="10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4072" marR="240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201930" algn="l"/>
                        </a:tabLst>
                      </a:pPr>
                      <a:endParaRPr lang="ru-RU" sz="1000">
                        <a:solidFill>
                          <a:schemeClr val="accent5">
                            <a:lumMod val="50000"/>
                          </a:schemeClr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4072" marR="240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162560" algn="l"/>
                          <a:tab pos="319405" algn="l"/>
                        </a:tabLst>
                      </a:pPr>
                      <a:r>
                        <a:rPr lang="ru-RU" sz="1000" b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Знания:</a:t>
                      </a:r>
                      <a:endParaRPr lang="ru-RU" sz="1000">
                        <a:solidFill>
                          <a:schemeClr val="accent5">
                            <a:lumMod val="50000"/>
                          </a:schemeClr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4072" marR="240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162560" algn="l"/>
                          <a:tab pos="319405" algn="l"/>
                        </a:tabLst>
                      </a:pPr>
                      <a:r>
                        <a:rPr lang="ru-RU" sz="1000" b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Умения и навыки:</a:t>
                      </a:r>
                      <a:endParaRPr lang="ru-RU" sz="1000">
                        <a:solidFill>
                          <a:schemeClr val="accent5">
                            <a:lumMod val="50000"/>
                          </a:schemeClr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4072" marR="240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4390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201930" algn="l"/>
                        </a:tabLst>
                      </a:pPr>
                      <a:r>
                        <a:rPr lang="ru-RU" sz="100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6.1</a:t>
                      </a:r>
                    </a:p>
                  </a:txBody>
                  <a:tcPr marL="24072" marR="240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01930" algn="l"/>
                        </a:tabLst>
                      </a:pPr>
                      <a:r>
                        <a:rPr lang="ru-RU" sz="10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…</a:t>
                      </a:r>
                    </a:p>
                  </a:txBody>
                  <a:tcPr marL="24072" marR="240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/>
                        <a:buNone/>
                        <a:tabLst>
                          <a:tab pos="189865" algn="l"/>
                        </a:tabLst>
                        <a:defRPr/>
                      </a:pPr>
                      <a:r>
                        <a:rPr lang="ru-RU" sz="1000" b="1" dirty="0" smtClean="0">
                          <a:solidFill>
                            <a:srgbClr val="C00000"/>
                          </a:solidFill>
                          <a:latin typeface="Arial" pitchFamily="34" charset="0"/>
                          <a:ea typeface="Courier New"/>
                          <a:cs typeface="Arial" pitchFamily="34" charset="0"/>
                        </a:rPr>
                        <a:t>Степень</a:t>
                      </a:r>
                      <a:r>
                        <a:rPr lang="ru-RU" sz="1000" b="1" baseline="0" dirty="0" smtClean="0">
                          <a:solidFill>
                            <a:srgbClr val="C00000"/>
                          </a:solidFill>
                          <a:latin typeface="Arial" pitchFamily="34" charset="0"/>
                          <a:ea typeface="Courier New"/>
                          <a:cs typeface="Arial" pitchFamily="34" charset="0"/>
                        </a:rPr>
                        <a:t> самостоятельности: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/>
                        <a:buNone/>
                        <a:tabLst>
                          <a:tab pos="189865" algn="l"/>
                        </a:tabLst>
                        <a:defRPr/>
                      </a:pPr>
                      <a:r>
                        <a:rPr lang="ru-RU" sz="1000" b="1" i="1" baseline="0" dirty="0" smtClean="0">
                          <a:solidFill>
                            <a:srgbClr val="C00000"/>
                          </a:solidFill>
                          <a:latin typeface="Arial" pitchFamily="34" charset="0"/>
                          <a:ea typeface="Courier New"/>
                          <a:cs typeface="Arial" pitchFamily="34" charset="0"/>
                        </a:rPr>
                        <a:t>1) под руководством наставника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/>
                        <a:buNone/>
                        <a:tabLst>
                          <a:tab pos="189865" algn="l"/>
                        </a:tabLst>
                        <a:defRPr/>
                      </a:pPr>
                      <a:r>
                        <a:rPr lang="ru-RU" sz="1000" b="1" i="1" baseline="0" dirty="0" smtClean="0">
                          <a:solidFill>
                            <a:srgbClr val="C00000"/>
                          </a:solidFill>
                          <a:latin typeface="Arial" pitchFamily="34" charset="0"/>
                          <a:ea typeface="Courier New"/>
                          <a:cs typeface="Arial" pitchFamily="34" charset="0"/>
                        </a:rPr>
                        <a:t>2) во взаимодействии с коллегами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/>
                        <a:buNone/>
                        <a:tabLst>
                          <a:tab pos="189865" algn="l"/>
                        </a:tabLst>
                        <a:defRPr/>
                      </a:pPr>
                      <a:r>
                        <a:rPr lang="ru-RU" sz="1000" b="1" i="1" baseline="0" dirty="0" smtClean="0">
                          <a:solidFill>
                            <a:srgbClr val="C00000"/>
                          </a:solidFill>
                          <a:latin typeface="Arial" pitchFamily="34" charset="0"/>
                          <a:ea typeface="Courier New"/>
                          <a:cs typeface="Arial" pitchFamily="34" charset="0"/>
                        </a:rPr>
                        <a:t>3) самостоятельно</a:t>
                      </a:r>
                      <a:endParaRPr lang="ru-RU" sz="1000" b="1" i="1" dirty="0" smtClean="0">
                        <a:solidFill>
                          <a:srgbClr val="C00000"/>
                        </a:solidFill>
                        <a:latin typeface="Arial" pitchFamily="34" charset="0"/>
                        <a:ea typeface="Courier New"/>
                        <a:cs typeface="Arial" pitchFamily="34" charset="0"/>
                      </a:endParaRPr>
                    </a:p>
                  </a:txBody>
                  <a:tcPr marL="24072" marR="240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4390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201930" algn="l"/>
                        </a:tabLst>
                      </a:pPr>
                      <a:r>
                        <a:rPr lang="ru-RU" sz="100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6.2</a:t>
                      </a:r>
                    </a:p>
                  </a:txBody>
                  <a:tcPr marL="24072" marR="240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4390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201930" algn="l"/>
                        </a:tabLst>
                      </a:pPr>
                      <a:r>
                        <a:rPr lang="ru-RU" sz="100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6.3</a:t>
                      </a:r>
                    </a:p>
                  </a:txBody>
                  <a:tcPr marL="24072" marR="240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4390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201930" algn="l"/>
                        </a:tabLst>
                      </a:pPr>
                      <a:r>
                        <a:rPr lang="ru-RU" sz="100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6.4</a:t>
                      </a:r>
                    </a:p>
                  </a:txBody>
                  <a:tcPr marL="24072" marR="240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48534">
                <a:tc rowSpan="5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Трудовая функция 3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Методическая </a:t>
                      </a:r>
                    </a:p>
                  </a:txBody>
                  <a:tcPr marL="24072" marR="240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201930" algn="l"/>
                        </a:tabLst>
                      </a:pPr>
                      <a:endParaRPr lang="ru-RU" sz="1000">
                        <a:solidFill>
                          <a:schemeClr val="accent5">
                            <a:lumMod val="50000"/>
                          </a:schemeClr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4072" marR="240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201930" algn="l"/>
                        </a:tabLst>
                      </a:pPr>
                      <a:r>
                        <a:rPr lang="ru-RU" sz="1000" b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Знания:</a:t>
                      </a:r>
                      <a:endParaRPr lang="ru-RU" sz="1000">
                        <a:solidFill>
                          <a:schemeClr val="accent5">
                            <a:lumMod val="50000"/>
                          </a:schemeClr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4072" marR="240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201930" algn="l"/>
                        </a:tabLst>
                      </a:pPr>
                      <a:r>
                        <a:rPr lang="ru-RU" sz="1000" b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Умения и навыки:</a:t>
                      </a:r>
                      <a:endParaRPr lang="ru-RU" sz="1000">
                        <a:solidFill>
                          <a:schemeClr val="accent5">
                            <a:lumMod val="50000"/>
                          </a:schemeClr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4072" marR="240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4390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201930" algn="l"/>
                        </a:tabLst>
                      </a:pPr>
                      <a:r>
                        <a:rPr lang="ru-RU" sz="100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6.1</a:t>
                      </a:r>
                    </a:p>
                  </a:txBody>
                  <a:tcPr marL="24072" marR="240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162560" algn="l"/>
                        </a:tabLst>
                      </a:pPr>
                      <a:r>
                        <a:rPr lang="ru-RU" sz="100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rial" pitchFamily="34" charset="0"/>
                          <a:ea typeface="Courier New"/>
                          <a:cs typeface="Arial" pitchFamily="34" charset="0"/>
                        </a:rPr>
                        <a:t>…</a:t>
                      </a:r>
                    </a:p>
                  </a:txBody>
                  <a:tcPr marL="24072" marR="240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162560" algn="l"/>
                        </a:tabLst>
                      </a:pPr>
                      <a:r>
                        <a:rPr lang="ru-RU" sz="100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rial" pitchFamily="34" charset="0"/>
                          <a:ea typeface="Courier New"/>
                          <a:cs typeface="Arial" pitchFamily="34" charset="0"/>
                        </a:rPr>
                        <a:t>…</a:t>
                      </a:r>
                    </a:p>
                  </a:txBody>
                  <a:tcPr marL="24072" marR="240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4390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201930" algn="l"/>
                        </a:tabLst>
                      </a:pPr>
                      <a:r>
                        <a:rPr lang="ru-RU" sz="100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6.2</a:t>
                      </a:r>
                    </a:p>
                  </a:txBody>
                  <a:tcPr marL="24072" marR="240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00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rial" pitchFamily="34" charset="0"/>
                          <a:ea typeface="Courier New"/>
                          <a:cs typeface="Arial" pitchFamily="34" charset="0"/>
                        </a:rPr>
                        <a:t>…</a:t>
                      </a:r>
                    </a:p>
                  </a:txBody>
                  <a:tcPr marL="24072" marR="240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00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rial" pitchFamily="34" charset="0"/>
                          <a:ea typeface="Courier New"/>
                          <a:cs typeface="Arial" pitchFamily="34" charset="0"/>
                        </a:rPr>
                        <a:t>…</a:t>
                      </a:r>
                    </a:p>
                  </a:txBody>
                  <a:tcPr marL="24072" marR="240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4390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201930" algn="l"/>
                        </a:tabLst>
                      </a:pPr>
                      <a:r>
                        <a:rPr lang="ru-RU" sz="100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6.3</a:t>
                      </a:r>
                    </a:p>
                  </a:txBody>
                  <a:tcPr marL="24072" marR="240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00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rial" pitchFamily="34" charset="0"/>
                          <a:ea typeface="Courier New"/>
                          <a:cs typeface="Arial" pitchFamily="34" charset="0"/>
                        </a:rPr>
                        <a:t>…</a:t>
                      </a:r>
                    </a:p>
                  </a:txBody>
                  <a:tcPr marL="24072" marR="240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00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rial" pitchFamily="34" charset="0"/>
                          <a:ea typeface="Courier New"/>
                          <a:cs typeface="Arial" pitchFamily="34" charset="0"/>
                        </a:rPr>
                        <a:t>…</a:t>
                      </a:r>
                    </a:p>
                  </a:txBody>
                  <a:tcPr marL="24072" marR="240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4390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201930" algn="l"/>
                        </a:tabLst>
                      </a:pPr>
                      <a:r>
                        <a:rPr lang="ru-RU" sz="100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6.4</a:t>
                      </a:r>
                    </a:p>
                  </a:txBody>
                  <a:tcPr marL="24072" marR="240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00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rial" pitchFamily="34" charset="0"/>
                          <a:ea typeface="Courier New"/>
                          <a:cs typeface="Arial" pitchFamily="34" charset="0"/>
                        </a:rPr>
                        <a:t>…</a:t>
                      </a:r>
                    </a:p>
                  </a:txBody>
                  <a:tcPr marL="24072" marR="240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00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rial" pitchFamily="34" charset="0"/>
                          <a:ea typeface="Courier New"/>
                          <a:cs typeface="Arial" pitchFamily="34" charset="0"/>
                        </a:rPr>
                        <a:t>…</a:t>
                      </a:r>
                    </a:p>
                  </a:txBody>
                  <a:tcPr marL="24072" marR="240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48534">
                <a:tc rowSpan="5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Трудовая функция 4 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Исследовательская</a:t>
                      </a:r>
                    </a:p>
                  </a:txBody>
                  <a:tcPr marL="24072" marR="240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201930" algn="l"/>
                        </a:tabLst>
                      </a:pPr>
                      <a:r>
                        <a:rPr lang="ru-RU" sz="1000" b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Знания:</a:t>
                      </a:r>
                      <a:endParaRPr lang="ru-RU" sz="1000">
                        <a:solidFill>
                          <a:schemeClr val="accent5">
                            <a:lumMod val="50000"/>
                          </a:schemeClr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4072" marR="240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201930" algn="l"/>
                        </a:tabLst>
                      </a:pPr>
                      <a:r>
                        <a:rPr lang="ru-RU" sz="1000" b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Умения и навыки:</a:t>
                      </a:r>
                      <a:endParaRPr lang="ru-RU" sz="1000">
                        <a:solidFill>
                          <a:schemeClr val="accent5">
                            <a:lumMod val="50000"/>
                          </a:schemeClr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4072" marR="240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4390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201930" algn="l"/>
                        </a:tabLst>
                      </a:pPr>
                      <a:r>
                        <a:rPr lang="ru-RU" sz="100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6.1</a:t>
                      </a:r>
                    </a:p>
                  </a:txBody>
                  <a:tcPr marL="24072" marR="240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162560" algn="l"/>
                        </a:tabLst>
                      </a:pPr>
                      <a:r>
                        <a:rPr lang="ru-RU" sz="10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rial" pitchFamily="34" charset="0"/>
                          <a:ea typeface="Courier New"/>
                          <a:cs typeface="Arial" pitchFamily="34" charset="0"/>
                        </a:rPr>
                        <a:t>…</a:t>
                      </a:r>
                    </a:p>
                  </a:txBody>
                  <a:tcPr marL="24072" marR="240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162560" algn="l"/>
                        </a:tabLst>
                      </a:pPr>
                      <a:r>
                        <a:rPr lang="ru-RU" sz="100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rial" pitchFamily="34" charset="0"/>
                          <a:ea typeface="Courier New"/>
                          <a:cs typeface="Arial" pitchFamily="34" charset="0"/>
                        </a:rPr>
                        <a:t>…</a:t>
                      </a:r>
                    </a:p>
                  </a:txBody>
                  <a:tcPr marL="24072" marR="240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4390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201930" algn="l"/>
                        </a:tabLst>
                      </a:pPr>
                      <a:r>
                        <a:rPr lang="ru-RU" sz="100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6.2</a:t>
                      </a:r>
                    </a:p>
                  </a:txBody>
                  <a:tcPr marL="24072" marR="240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00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rial" pitchFamily="34" charset="0"/>
                          <a:ea typeface="Courier New"/>
                          <a:cs typeface="Arial" pitchFamily="34" charset="0"/>
                        </a:rPr>
                        <a:t>…</a:t>
                      </a:r>
                    </a:p>
                  </a:txBody>
                  <a:tcPr marL="24072" marR="240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00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rial" pitchFamily="34" charset="0"/>
                          <a:ea typeface="Courier New"/>
                          <a:cs typeface="Arial" pitchFamily="34" charset="0"/>
                        </a:rPr>
                        <a:t>…</a:t>
                      </a:r>
                    </a:p>
                  </a:txBody>
                  <a:tcPr marL="24072" marR="240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4390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201930" algn="l"/>
                        </a:tabLst>
                      </a:pPr>
                      <a:r>
                        <a:rPr lang="ru-RU" sz="100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6.3</a:t>
                      </a:r>
                    </a:p>
                  </a:txBody>
                  <a:tcPr marL="24072" marR="240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00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rial" pitchFamily="34" charset="0"/>
                          <a:ea typeface="Courier New"/>
                          <a:cs typeface="Arial" pitchFamily="34" charset="0"/>
                        </a:rPr>
                        <a:t>…</a:t>
                      </a:r>
                    </a:p>
                  </a:txBody>
                  <a:tcPr marL="24072" marR="240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00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rial" pitchFamily="34" charset="0"/>
                          <a:ea typeface="Courier New"/>
                          <a:cs typeface="Arial" pitchFamily="34" charset="0"/>
                        </a:rPr>
                        <a:t>…</a:t>
                      </a:r>
                    </a:p>
                  </a:txBody>
                  <a:tcPr marL="24072" marR="240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4390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201930" algn="l"/>
                        </a:tabLst>
                      </a:pPr>
                      <a:r>
                        <a:rPr lang="ru-RU" sz="100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6.4</a:t>
                      </a:r>
                    </a:p>
                  </a:txBody>
                  <a:tcPr marL="24072" marR="240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00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rial" pitchFamily="34" charset="0"/>
                          <a:ea typeface="Courier New"/>
                          <a:cs typeface="Arial" pitchFamily="34" charset="0"/>
                        </a:rPr>
                        <a:t>…</a:t>
                      </a:r>
                    </a:p>
                  </a:txBody>
                  <a:tcPr marL="24072" marR="240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00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rial" pitchFamily="34" charset="0"/>
                          <a:ea typeface="Courier New"/>
                          <a:cs typeface="Arial" pitchFamily="34" charset="0"/>
                        </a:rPr>
                        <a:t>…</a:t>
                      </a:r>
                    </a:p>
                  </a:txBody>
                  <a:tcPr marL="24072" marR="240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48534">
                <a:tc rowSpan="5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Трудовая функция 5 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Социально-коммуникативная</a:t>
                      </a:r>
                    </a:p>
                  </a:txBody>
                  <a:tcPr marL="24072" marR="240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201930" algn="l"/>
                        </a:tabLst>
                      </a:pPr>
                      <a:r>
                        <a:rPr lang="ru-RU" sz="1000" b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Знания:</a:t>
                      </a:r>
                      <a:endParaRPr lang="ru-RU" sz="1000">
                        <a:solidFill>
                          <a:schemeClr val="accent5">
                            <a:lumMod val="50000"/>
                          </a:schemeClr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4072" marR="240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201930" algn="l"/>
                        </a:tabLst>
                      </a:pPr>
                      <a:r>
                        <a:rPr lang="ru-RU" sz="1000" b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Умения и навыки:</a:t>
                      </a:r>
                      <a:endParaRPr lang="ru-RU" sz="1000">
                        <a:solidFill>
                          <a:schemeClr val="accent5">
                            <a:lumMod val="50000"/>
                          </a:schemeClr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4072" marR="240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4390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201930" algn="l"/>
                        </a:tabLst>
                      </a:pPr>
                      <a:r>
                        <a:rPr lang="ru-RU" sz="100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6.1</a:t>
                      </a:r>
                    </a:p>
                  </a:txBody>
                  <a:tcPr marL="24072" marR="240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162560" algn="l"/>
                        </a:tabLst>
                      </a:pPr>
                      <a:r>
                        <a:rPr lang="ru-RU" sz="10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rial" pitchFamily="34" charset="0"/>
                          <a:ea typeface="Courier New"/>
                          <a:cs typeface="Arial" pitchFamily="34" charset="0"/>
                        </a:rPr>
                        <a:t>…</a:t>
                      </a:r>
                    </a:p>
                  </a:txBody>
                  <a:tcPr marL="24072" marR="240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 gridSpan="2"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151765" algn="l"/>
                        </a:tabLst>
                      </a:pPr>
                      <a:r>
                        <a:rPr lang="ru-RU" sz="10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rial" pitchFamily="34" charset="0"/>
                          <a:ea typeface="Courier New"/>
                          <a:cs typeface="Arial" pitchFamily="34" charset="0"/>
                        </a:rPr>
                        <a:t>…</a:t>
                      </a:r>
                    </a:p>
                  </a:txBody>
                  <a:tcPr marL="24072" marR="240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4390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201930" algn="l"/>
                        </a:tabLst>
                      </a:pPr>
                      <a:r>
                        <a:rPr lang="ru-RU" sz="100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6.2</a:t>
                      </a:r>
                    </a:p>
                  </a:txBody>
                  <a:tcPr marL="24072" marR="240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4390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201930" algn="l"/>
                        </a:tabLst>
                      </a:pPr>
                      <a:r>
                        <a:rPr lang="ru-RU" sz="100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6.3</a:t>
                      </a:r>
                    </a:p>
                  </a:txBody>
                  <a:tcPr marL="24072" marR="240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4390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201930" algn="l"/>
                        </a:tabLst>
                      </a:pPr>
                      <a:r>
                        <a:rPr lang="ru-RU" sz="100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6.4</a:t>
                      </a:r>
                    </a:p>
                  </a:txBody>
                  <a:tcPr marL="24072" marR="240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061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Личностные и профессиональные  </a:t>
                      </a:r>
                      <a:r>
                        <a:rPr lang="ru-RU" sz="10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компетенциям</a:t>
                      </a:r>
                    </a:p>
                  </a:txBody>
                  <a:tcPr marL="24072" marR="240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marL="0" lvl="0" indent="0" algn="ctr">
                        <a:spcAft>
                          <a:spcPts val="0"/>
                        </a:spcAft>
                        <a:buFont typeface="Symbol"/>
                        <a:buNone/>
                        <a:tabLst>
                          <a:tab pos="213360" algn="l"/>
                        </a:tabLst>
                      </a:pPr>
                      <a:r>
                        <a:rPr lang="ru-RU" sz="1000" b="1" dirty="0" smtClean="0">
                          <a:solidFill>
                            <a:srgbClr val="C00000"/>
                          </a:solidFill>
                          <a:latin typeface="Arial" pitchFamily="34" charset="0"/>
                          <a:ea typeface="Courier New"/>
                          <a:cs typeface="Arial" pitchFamily="34" charset="0"/>
                        </a:rPr>
                        <a:t>Степень</a:t>
                      </a:r>
                      <a:r>
                        <a:rPr lang="ru-RU" sz="1000" b="1" baseline="0" dirty="0" smtClean="0">
                          <a:solidFill>
                            <a:srgbClr val="C00000"/>
                          </a:solidFill>
                          <a:latin typeface="Arial" pitchFamily="34" charset="0"/>
                          <a:ea typeface="Courier New"/>
                          <a:cs typeface="Arial" pitchFamily="34" charset="0"/>
                        </a:rPr>
                        <a:t> ответственности</a:t>
                      </a:r>
                      <a:endParaRPr lang="ru-RU" sz="1000" b="1" dirty="0">
                        <a:solidFill>
                          <a:srgbClr val="C00000"/>
                        </a:solidFill>
                        <a:latin typeface="Arial" pitchFamily="34" charset="0"/>
                        <a:ea typeface="Courier New"/>
                        <a:cs typeface="Arial" pitchFamily="34" charset="0"/>
                      </a:endParaRPr>
                    </a:p>
                  </a:txBody>
                  <a:tcPr marL="24072" marR="240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7058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Связь с другими профессиями в рамках ОРК</a:t>
                      </a:r>
                    </a:p>
                  </a:txBody>
                  <a:tcPr marL="24072" marR="240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213360" algn="l"/>
                        </a:tabLst>
                      </a:pPr>
                      <a:r>
                        <a:rPr lang="ru-RU" sz="1000" spc="-15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менеджеры в образовании</a:t>
                      </a:r>
                      <a:endParaRPr lang="ru-RU" sz="1000">
                        <a:solidFill>
                          <a:schemeClr val="accent5">
                            <a:lumMod val="50000"/>
                          </a:schemeClr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4072" marR="240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7058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Код профессии</a:t>
                      </a:r>
                    </a:p>
                  </a:txBody>
                  <a:tcPr marL="24072" marR="240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213360" algn="l"/>
                        </a:tabLst>
                      </a:pPr>
                      <a:r>
                        <a:rPr lang="ru-RU" sz="10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2310</a:t>
                      </a:r>
                    </a:p>
                  </a:txBody>
                  <a:tcPr marL="24072" marR="240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213360" algn="l"/>
                        </a:tabLst>
                      </a:pPr>
                      <a:endParaRPr lang="ru-RU" sz="10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4072" marR="240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3131840" y="188640"/>
            <a:ext cx="2882520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01613" algn="l"/>
                <a:tab pos="285750" algn="l"/>
              </a:tabLst>
            </a:pPr>
            <a:r>
              <a:rPr kumimoji="0" lang="ru-RU" sz="1100" b="1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Макет карточки профессии: «Педагог»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accent5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550748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51518" y="980728"/>
          <a:ext cx="8640962" cy="5028946"/>
        </p:xfrm>
        <a:graphic>
          <a:graphicData uri="http://schemas.openxmlformats.org/drawingml/2006/table">
            <a:tbl>
              <a:tblPr/>
              <a:tblGrid>
                <a:gridCol w="2016226"/>
                <a:gridCol w="6624736"/>
              </a:tblGrid>
              <a:tr h="615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Calibri"/>
                          <a:cs typeface="Times New Roman"/>
                        </a:rPr>
                        <a:t>Код профессии</a:t>
                      </a:r>
                    </a:p>
                  </a:txBody>
                  <a:tcPr marL="5299" marR="52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Calibri"/>
                          <a:cs typeface="Times New Roman"/>
                        </a:rPr>
                        <a:t>2310</a:t>
                      </a:r>
                    </a:p>
                  </a:txBody>
                  <a:tcPr marL="5299" marR="52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5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Calibri"/>
                          <a:cs typeface="Times New Roman"/>
                        </a:rPr>
                        <a:t>наименование профессии</a:t>
                      </a:r>
                    </a:p>
                  </a:txBody>
                  <a:tcPr marL="5299" marR="52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Calibri"/>
                          <a:cs typeface="Times New Roman"/>
                        </a:rPr>
                        <a:t>педагог </a:t>
                      </a:r>
                    </a:p>
                  </a:txBody>
                  <a:tcPr marL="5299" marR="52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23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Calibri"/>
                          <a:cs typeface="Times New Roman"/>
                        </a:rPr>
                        <a:t>Уровень квалификации по ОРК</a:t>
                      </a:r>
                    </a:p>
                  </a:txBody>
                  <a:tcPr marL="5299" marR="52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Calibri"/>
                          <a:cs typeface="Times New Roman"/>
                        </a:rPr>
                        <a:t>6 (подуровни 6.1; 6.2; 6.3; 6.4)</a:t>
                      </a:r>
                    </a:p>
                  </a:txBody>
                  <a:tcPr marL="5299" marR="52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23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Calibri"/>
                          <a:cs typeface="Times New Roman"/>
                        </a:rPr>
                        <a:t>Уровень квалификации по КС</a:t>
                      </a:r>
                    </a:p>
                  </a:txBody>
                  <a:tcPr marL="5299" marR="52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Calibri"/>
                          <a:cs typeface="Times New Roman"/>
                        </a:rPr>
                        <a:t>4</a:t>
                      </a:r>
                    </a:p>
                  </a:txBody>
                  <a:tcPr marL="5299" marR="52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31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Calibri"/>
                          <a:cs typeface="Times New Roman"/>
                        </a:rPr>
                        <a:t>уровень профессионального образования</a:t>
                      </a:r>
                    </a:p>
                  </a:txBody>
                  <a:tcPr marL="5299" marR="52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Calibri"/>
                          <a:cs typeface="Times New Roman"/>
                        </a:rPr>
                        <a:t>Высшее образование. Бакалавриат, практический опыт</a:t>
                      </a:r>
                    </a:p>
                  </a:txBody>
                  <a:tcPr marL="5299" marR="52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788">
                <a:tc rowSpan="5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Calibri"/>
                          <a:cs typeface="Times New Roman"/>
                        </a:rPr>
                        <a:t>Трудовые функции:</a:t>
                      </a:r>
                    </a:p>
                  </a:txBody>
                  <a:tcPr marL="5299" marR="52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Times New Roman"/>
                        <a:buAutoNum type="arabicParenR"/>
                        <a:tabLst>
                          <a:tab pos="189865" algn="l"/>
                        </a:tabLst>
                      </a:pPr>
                      <a:r>
                        <a:rPr lang="ru-RU" sz="18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Courier New"/>
                          <a:cs typeface="Times New Roman"/>
                        </a:rPr>
                        <a:t>Обучающая</a:t>
                      </a:r>
                      <a:endParaRPr lang="ru-RU" sz="18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  <a:ea typeface="Courier New"/>
                        <a:cs typeface="Times New Roman"/>
                      </a:endParaRPr>
                    </a:p>
                  </a:txBody>
                  <a:tcPr marL="5299" marR="52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78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Times New Roman"/>
                        <a:buAutoNum type="arabicParenR"/>
                        <a:tabLst>
                          <a:tab pos="203835" algn="l"/>
                        </a:tabLst>
                      </a:pPr>
                      <a:r>
                        <a:rPr lang="kk-KZ" sz="18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Courier New"/>
                          <a:cs typeface="Times New Roman"/>
                        </a:rPr>
                        <a:t>Воспитательная</a:t>
                      </a:r>
                      <a:endParaRPr lang="ru-RU" sz="18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  <a:ea typeface="Courier New"/>
                        <a:cs typeface="Times New Roman"/>
                      </a:endParaRPr>
                    </a:p>
                  </a:txBody>
                  <a:tcPr marL="5299" marR="52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78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Times New Roman"/>
                        <a:buAutoNum type="arabicParenR"/>
                        <a:tabLst>
                          <a:tab pos="203835" algn="l"/>
                        </a:tabLst>
                      </a:pPr>
                      <a:r>
                        <a:rPr lang="kk-KZ" sz="18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Courier New"/>
                          <a:cs typeface="Times New Roman"/>
                        </a:rPr>
                        <a:t>методическая </a:t>
                      </a:r>
                      <a:endParaRPr lang="ru-RU" sz="18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  <a:ea typeface="Courier New"/>
                        <a:cs typeface="Times New Roman"/>
                      </a:endParaRPr>
                    </a:p>
                  </a:txBody>
                  <a:tcPr marL="5299" marR="52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78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Times New Roman"/>
                        <a:buAutoNum type="arabicParenR"/>
                        <a:tabLst>
                          <a:tab pos="203835" algn="l"/>
                        </a:tabLst>
                      </a:pPr>
                      <a:r>
                        <a:rPr lang="ru-RU" sz="18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Courier New"/>
                          <a:cs typeface="Times New Roman"/>
                        </a:rPr>
                        <a:t>Исследовательская</a:t>
                      </a:r>
                      <a:endParaRPr lang="ru-RU" sz="18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  <a:ea typeface="Courier New"/>
                        <a:cs typeface="Times New Roman"/>
                      </a:endParaRPr>
                    </a:p>
                  </a:txBody>
                  <a:tcPr marL="5299" marR="52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78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Times New Roman"/>
                        <a:buAutoNum type="arabicParenR"/>
                        <a:tabLst>
                          <a:tab pos="203835" algn="l"/>
                        </a:tabLst>
                      </a:pPr>
                      <a:r>
                        <a:rPr lang="kk-KZ" sz="18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Courier New"/>
                          <a:cs typeface="Times New Roman"/>
                        </a:rPr>
                        <a:t>социально-коммуникативная</a:t>
                      </a:r>
                      <a:endParaRPr lang="ru-RU" sz="18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  <a:ea typeface="Courier New"/>
                        <a:cs typeface="Times New Roman"/>
                      </a:endParaRPr>
                    </a:p>
                  </a:txBody>
                  <a:tcPr marL="5299" marR="52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3059832" y="271101"/>
            <a:ext cx="408316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tabLst>
                <a:tab pos="161925" algn="l"/>
                <a:tab pos="319088" algn="l"/>
              </a:tabLst>
            </a:pPr>
            <a:r>
              <a:rPr lang="ru-RU" sz="2000" b="1" dirty="0" smtClean="0">
                <a:solidFill>
                  <a:srgbClr val="4BACC6">
                    <a:lumMod val="50000"/>
                  </a:srgbClr>
                </a:solidFill>
                <a:ea typeface="Calibri" pitchFamily="34" charset="0"/>
                <a:cs typeface="Times New Roman" pitchFamily="18" charset="0"/>
              </a:rPr>
              <a:t>КАРТОЧКА ПРОФЕССИИ: «Педагог»</a:t>
            </a:r>
            <a:endParaRPr lang="ru-RU" sz="2000" dirty="0" smtClean="0">
              <a:solidFill>
                <a:srgbClr val="4BACC6">
                  <a:lumMod val="50000"/>
                </a:srgbClr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7183688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07504" y="779573"/>
          <a:ext cx="8892483" cy="5783580"/>
        </p:xfrm>
        <a:graphic>
          <a:graphicData uri="http://schemas.openxmlformats.org/drawingml/2006/table">
            <a:tbl>
              <a:tblPr/>
              <a:tblGrid>
                <a:gridCol w="306759"/>
                <a:gridCol w="4251184"/>
                <a:gridCol w="4334540"/>
              </a:tblGrid>
              <a:tr h="307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  <a:cs typeface="Times New Roman"/>
                      </a:endParaRPr>
                    </a:p>
                  </a:txBody>
                  <a:tcPr marL="5299" marR="52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1930" algn="l"/>
                        </a:tabLst>
                      </a:pPr>
                      <a:r>
                        <a:rPr lang="ru-RU" sz="1000" b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Calibri"/>
                          <a:cs typeface="Times New Roman"/>
                        </a:rPr>
                        <a:t>Знания:</a:t>
                      </a:r>
                      <a:endParaRPr lang="ru-RU" sz="100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299" marR="52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1930" algn="l"/>
                        </a:tabLst>
                      </a:pPr>
                      <a:r>
                        <a:rPr lang="ru-RU" sz="1000" b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Calibri"/>
                          <a:cs typeface="Times New Roman"/>
                        </a:rPr>
                        <a:t>Умения и навыки:</a:t>
                      </a:r>
                      <a:endParaRPr lang="ru-RU" sz="100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299" marR="52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928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Calibri"/>
                          <a:cs typeface="Times New Roman"/>
                        </a:rPr>
                        <a:t>6.1</a:t>
                      </a:r>
                    </a:p>
                  </a:txBody>
                  <a:tcPr marL="5299" marR="52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162560" algn="l"/>
                        </a:tabLst>
                      </a:pPr>
                      <a:r>
                        <a:rPr lang="ru-RU" sz="10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Calibri"/>
                          <a:cs typeface="Times New Roman"/>
                        </a:rPr>
                        <a:t>классических положений школьной дидактики в интеграции с теоретическими концепциями специальной области (учебные предметы, образовательные области);</a:t>
                      </a:r>
                      <a:endParaRPr lang="ru-RU" sz="10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  <a:ea typeface="Courier New"/>
                        <a:cs typeface="Times New Roman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162560" algn="l"/>
                        </a:tabLst>
                      </a:pPr>
                      <a:r>
                        <a:rPr lang="ru-RU" sz="10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Calibri"/>
                          <a:cs typeface="Times New Roman"/>
                        </a:rPr>
                        <a:t>новых достижений в области психолого-педагогических наук;</a:t>
                      </a:r>
                      <a:endParaRPr lang="ru-RU" sz="10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  <a:ea typeface="Courier New"/>
                        <a:cs typeface="Times New Roman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162560" algn="l"/>
                        </a:tabLst>
                      </a:pPr>
                      <a:r>
                        <a:rPr lang="ru-RU" sz="10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Calibri"/>
                          <a:cs typeface="Times New Roman"/>
                        </a:rPr>
                        <a:t>традиционных технологий и дидактических средств обучения, включая ИКТ;</a:t>
                      </a:r>
                      <a:endParaRPr lang="ru-RU" sz="10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  <a:ea typeface="Courier New"/>
                        <a:cs typeface="Times New Roman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162560" algn="l"/>
                          <a:tab pos="319405" algn="l"/>
                        </a:tabLst>
                      </a:pPr>
                      <a:r>
                        <a:rPr lang="ru-RU" sz="10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Calibri"/>
                          <a:cs typeface="Times New Roman"/>
                        </a:rPr>
                        <a:t>особенностей физиологии и психологии детей подросткового возраста;</a:t>
                      </a:r>
                      <a:endParaRPr lang="ru-RU" sz="10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  <a:ea typeface="Courier New"/>
                        <a:cs typeface="Times New Roman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162560" algn="l"/>
                          <a:tab pos="319405" algn="l"/>
                        </a:tabLst>
                      </a:pPr>
                      <a:r>
                        <a:rPr lang="ru-RU" sz="10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Calibri"/>
                          <a:cs typeface="Times New Roman"/>
                        </a:rPr>
                        <a:t>педагогических технологий дифференцированного и интегрированного обучения, развивающего обучения, особенностей и специфики компетентностного подхода в обучении;</a:t>
                      </a:r>
                      <a:endParaRPr lang="ru-RU" sz="10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  <a:ea typeface="Courier New"/>
                        <a:cs typeface="Times New Roman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162560" algn="l"/>
                          <a:tab pos="319405" algn="l"/>
                        </a:tabLst>
                      </a:pPr>
                      <a:r>
                        <a:rPr lang="ru-RU" sz="10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Calibri"/>
                          <a:cs typeface="Times New Roman"/>
                        </a:rPr>
                        <a:t>методов развития исследовательских навыков обучающихся, развития их языковых компетенций;</a:t>
                      </a:r>
                      <a:endParaRPr lang="ru-RU" sz="10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  <a:ea typeface="Courier New"/>
                        <a:cs typeface="Times New Roman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162560" algn="l"/>
                          <a:tab pos="319405" algn="l"/>
                        </a:tabLst>
                      </a:pPr>
                      <a:r>
                        <a:rPr lang="ru-RU" sz="10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Calibri"/>
                          <a:cs typeface="Times New Roman"/>
                        </a:rPr>
                        <a:t>принципов и методов формирования коммуникативных, информационных, правовых, экологических, профессиональных компетенций обучающихся;</a:t>
                      </a:r>
                      <a:endParaRPr lang="ru-RU" sz="10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  <a:ea typeface="Courier New"/>
                        <a:cs typeface="Times New Roman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162560" algn="l"/>
                          <a:tab pos="319405" algn="l"/>
                        </a:tabLst>
                      </a:pPr>
                      <a:r>
                        <a:rPr lang="ru-RU" sz="10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Calibri"/>
                          <a:cs typeface="Times New Roman"/>
                        </a:rPr>
                        <a:t>методов педагогического целеполагания для проектирования новых моделей и стратегий учебного процесса</a:t>
                      </a:r>
                      <a:endParaRPr lang="ru-RU" sz="10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  <a:ea typeface="Courier New"/>
                        <a:cs typeface="Times New Roman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162560" algn="l"/>
                          <a:tab pos="319405" algn="l"/>
                        </a:tabLst>
                      </a:pPr>
                      <a:r>
                        <a:rPr lang="ru-RU" sz="10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Calibri"/>
                          <a:cs typeface="Times New Roman"/>
                        </a:rPr>
                        <a:t>принципов и механизмов интеграции и преемственности школьного, послесреднего и высшего образования;</a:t>
                      </a:r>
                      <a:endParaRPr lang="ru-RU" sz="10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  <a:ea typeface="Courier New"/>
                        <a:cs typeface="Times New Roman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162560" algn="l"/>
                          <a:tab pos="319405" algn="l"/>
                        </a:tabLst>
                      </a:pPr>
                      <a:r>
                        <a:rPr lang="ru-RU" sz="10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Calibri"/>
                          <a:cs typeface="Times New Roman"/>
                        </a:rPr>
                        <a:t>теоретических концепций и положений в области современного языкознания и лингвистики (для педагогических работников, задействованных в программах многоязычного образования);</a:t>
                      </a:r>
                      <a:endParaRPr lang="ru-RU" sz="10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  <a:ea typeface="Courier New"/>
                        <a:cs typeface="Times New Roman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162560" algn="l"/>
                          <a:tab pos="319405" algn="l"/>
                        </a:tabLst>
                      </a:pPr>
                      <a:r>
                        <a:rPr lang="ru-RU" sz="10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Calibri"/>
                          <a:cs typeface="Times New Roman"/>
                        </a:rPr>
                        <a:t>лингвистических механизмов межкультурной коммуникации (для педагогических работников, задействованных в программах многоязычного образования);</a:t>
                      </a:r>
                      <a:endParaRPr lang="ru-RU" sz="10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  <a:ea typeface="Courier New"/>
                        <a:cs typeface="Times New Roman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162560" algn="l"/>
                          <a:tab pos="319405" algn="l"/>
                        </a:tabLst>
                      </a:pPr>
                      <a:r>
                        <a:rPr lang="ru-RU" sz="10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Calibri"/>
                          <a:cs typeface="Times New Roman"/>
                        </a:rPr>
                        <a:t>парадигмы соизучения языков, соизучения языков и культур (для педагогических работников, задействованных в программах многоязычного образования);</a:t>
                      </a:r>
                      <a:endParaRPr lang="ru-RU" sz="10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  <a:ea typeface="Courier New"/>
                        <a:cs typeface="Times New Roman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162560" algn="l"/>
                        </a:tabLst>
                      </a:pPr>
                      <a:r>
                        <a:rPr lang="ru-RU" sz="10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Calibri"/>
                          <a:cs typeface="Times New Roman"/>
                        </a:rPr>
                        <a:t>языков, функционирующих в учебной среде, для академических и профессиональных целей (для педагогических работников, задействованных в программах многоязычного образования)</a:t>
                      </a:r>
                      <a:endParaRPr lang="ru-RU" sz="10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  <a:ea typeface="Courier New"/>
                        <a:cs typeface="Times New Roman"/>
                      </a:endParaRPr>
                    </a:p>
                  </a:txBody>
                  <a:tcPr marL="5299" marR="52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162560" algn="l"/>
                        </a:tabLst>
                      </a:pPr>
                      <a:r>
                        <a:rPr lang="ru-RU" sz="1000" i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Courier New"/>
                          <a:cs typeface="Times New Roman"/>
                        </a:rPr>
                        <a:t>самостоятельно </a:t>
                      </a:r>
                      <a:r>
                        <a:rPr lang="ru-RU" sz="10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Calibri"/>
                          <a:cs typeface="Times New Roman"/>
                        </a:rPr>
                        <a:t>конструирует учебные занятия с учетом лингвистических потребностей и запросов обучающихся;</a:t>
                      </a:r>
                      <a:endParaRPr lang="ru-RU" sz="10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  <a:ea typeface="Courier New"/>
                        <a:cs typeface="Times New Roman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162560" algn="l"/>
                        </a:tabLst>
                      </a:pPr>
                      <a:r>
                        <a:rPr lang="ru-RU" sz="1000" i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Calibri"/>
                          <a:cs typeface="Times New Roman"/>
                        </a:rPr>
                        <a:t>самостоятельно </a:t>
                      </a:r>
                      <a:r>
                        <a:rPr lang="ru-RU" sz="10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Calibri"/>
                          <a:cs typeface="Times New Roman"/>
                        </a:rPr>
                        <a:t>использует новые технологии обучения, в т.ч. ИКТ</a:t>
                      </a:r>
                      <a:endParaRPr lang="ru-RU" sz="10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  <a:ea typeface="Courier New"/>
                        <a:cs typeface="Times New Roman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162560" algn="l"/>
                        </a:tabLst>
                      </a:pPr>
                      <a:r>
                        <a:rPr lang="ru-RU" sz="1000" i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Calibri"/>
                          <a:cs typeface="Times New Roman"/>
                        </a:rPr>
                        <a:t>с учетом консультаций наставника или готовых методических указаний, предписаний и рекомендаций </a:t>
                      </a:r>
                      <a:r>
                        <a:rPr lang="ru-RU" sz="10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Calibri"/>
                          <a:cs typeface="Times New Roman"/>
                        </a:rPr>
                        <a:t>проводит стандартные учебные занятия, используя дидактические знания в интеграции со знаниями в специальной области;</a:t>
                      </a:r>
                      <a:endParaRPr lang="ru-RU" sz="10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  <a:ea typeface="Courier New"/>
                        <a:cs typeface="Times New Roman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162560" algn="l"/>
                        </a:tabLst>
                      </a:pPr>
                      <a:r>
                        <a:rPr lang="ru-RU" sz="1000" i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Calibri"/>
                          <a:cs typeface="Times New Roman"/>
                        </a:rPr>
                        <a:t>под руководством наставника</a:t>
                      </a:r>
                      <a:r>
                        <a:rPr lang="ru-RU" sz="10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kk-KZ" sz="10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Courier New"/>
                          <a:cs typeface="Times New Roman"/>
                        </a:rPr>
                        <a:t>создает условия для адаптации детей школьного возраста к коммуникации на целевых языках: казахском Я2, русском Я2, английском Я3 (для учителей, задействованных в программах многоязычного образования);</a:t>
                      </a:r>
                      <a:endParaRPr lang="ru-RU" sz="10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  <a:ea typeface="Courier New"/>
                        <a:cs typeface="Times New Roman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162560" algn="l"/>
                        </a:tabLst>
                      </a:pPr>
                      <a:r>
                        <a:rPr lang="ru-RU" sz="1000" i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Courier New"/>
                          <a:cs typeface="Times New Roman"/>
                        </a:rPr>
                        <a:t>во взаимодействии с коллегами</a:t>
                      </a:r>
                      <a:r>
                        <a:rPr lang="ru-RU" sz="10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Calibri"/>
                          <a:cs typeface="Times New Roman"/>
                        </a:rPr>
                        <a:t> планирует учебные занятия с учетом принципов интеграции и преемственности обучения всех ступеней среднего образования (начальное, основное среднее, общее среднее)</a:t>
                      </a:r>
                      <a:endParaRPr lang="ru-RU" sz="10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  <a:ea typeface="Courier New"/>
                        <a:cs typeface="Times New Roman"/>
                      </a:endParaRPr>
                    </a:p>
                  </a:txBody>
                  <a:tcPr marL="5299" marR="52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391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Calibri"/>
                          <a:cs typeface="Times New Roman"/>
                        </a:rPr>
                        <a:t>6.2</a:t>
                      </a:r>
                    </a:p>
                  </a:txBody>
                  <a:tcPr marL="5299" marR="52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162560" algn="l"/>
                          <a:tab pos="319405" algn="l"/>
                        </a:tabLst>
                      </a:pPr>
                      <a:r>
                        <a:rPr lang="ru-RU" sz="1000" i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Courier New"/>
                          <a:cs typeface="Times New Roman"/>
                        </a:rPr>
                        <a:t>самостоятельно</a:t>
                      </a:r>
                      <a:r>
                        <a:rPr lang="ru-RU" sz="10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Calibri"/>
                          <a:cs typeface="Times New Roman"/>
                        </a:rPr>
                        <a:t> планирует учебные занятия с учетом принципов интеграции и преемственности обучения всех ступеней среднего образования (начальное, основное среднее, общее среднее)</a:t>
                      </a:r>
                      <a:endParaRPr lang="ru-RU" sz="10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  <a:ea typeface="Courier New"/>
                        <a:cs typeface="Times New Roman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162560" algn="l"/>
                        </a:tabLst>
                      </a:pPr>
                      <a:r>
                        <a:rPr lang="ru-RU" sz="1000" i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Calibri"/>
                          <a:cs typeface="Times New Roman"/>
                        </a:rPr>
                        <a:t>самостоятельно</a:t>
                      </a:r>
                      <a:r>
                        <a:rPr lang="ru-RU" sz="10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Calibri"/>
                          <a:cs typeface="Times New Roman"/>
                        </a:rPr>
                        <a:t> конструирует условия учебной деятельности в соответствии с заданными целями обучения своего предмета (курса), используя известные педагогические технологии, направленные на учет индивидуальных особенностей обучающихся</a:t>
                      </a:r>
                      <a:endParaRPr lang="ru-RU" sz="10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  <a:ea typeface="Courier New"/>
                        <a:cs typeface="Times New Roman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162560" algn="l"/>
                          <a:tab pos="319405" algn="l"/>
                        </a:tabLst>
                      </a:pPr>
                      <a:r>
                        <a:rPr lang="ru-RU" sz="1000" i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Calibri"/>
                          <a:cs typeface="Times New Roman"/>
                        </a:rPr>
                        <a:t>под руководством наставника</a:t>
                      </a:r>
                      <a:r>
                        <a:rPr lang="ru-RU" sz="10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Calibri"/>
                          <a:cs typeface="Times New Roman"/>
                        </a:rPr>
                        <a:t> конструирует учебный процесс с использованием </a:t>
                      </a:r>
                      <a:r>
                        <a:rPr lang="ru-RU" sz="100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Calibri"/>
                          <a:cs typeface="Times New Roman"/>
                        </a:rPr>
                        <a:t>междпредметных</a:t>
                      </a:r>
                      <a:r>
                        <a:rPr lang="ru-RU" sz="10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Calibri"/>
                          <a:cs typeface="Times New Roman"/>
                        </a:rPr>
                        <a:t> связей и инновационных технологий обучения в соответствии с актуальными задачами национальной системы образования</a:t>
                      </a:r>
                      <a:endParaRPr lang="ru-RU" sz="10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  <a:ea typeface="Courier New"/>
                        <a:cs typeface="Times New Roman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162560" algn="l"/>
                        </a:tabLst>
                      </a:pPr>
                      <a:r>
                        <a:rPr lang="ru-RU" sz="1000" i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Courier New"/>
                          <a:cs typeface="Times New Roman"/>
                        </a:rPr>
                        <a:t>во взаимодействии с коллегами</a:t>
                      </a:r>
                      <a:r>
                        <a:rPr lang="ru-RU" sz="10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Calibri"/>
                          <a:cs typeface="Times New Roman"/>
                        </a:rPr>
                        <a:t> проводит стандартные учебные занятия, используя дидактические знания в интеграции со знаниями в специальной области;</a:t>
                      </a:r>
                      <a:endParaRPr lang="ru-RU" sz="10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  <a:ea typeface="Courier New"/>
                        <a:cs typeface="Times New Roman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162560" algn="l"/>
                        </a:tabLst>
                      </a:pPr>
                      <a:r>
                        <a:rPr lang="ru-RU" sz="1000" i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Courier New"/>
                          <a:cs typeface="Times New Roman"/>
                        </a:rPr>
                        <a:t>во взаимодействии с коллегами</a:t>
                      </a:r>
                      <a:r>
                        <a:rPr lang="ru-RU" sz="10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kk-KZ" sz="10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Courier New"/>
                          <a:cs typeface="Times New Roman"/>
                        </a:rPr>
                        <a:t>создает условия для адаптации детей школьного возраста к коммуникации на целевых языках: казахском Я2, русском Я2, английском Я3 (для учителей, задействованных в программах многоязычного образования);</a:t>
                      </a:r>
                      <a:endParaRPr lang="ru-RU" sz="10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  <a:ea typeface="Courier New"/>
                        <a:cs typeface="Times New Roman"/>
                      </a:endParaRPr>
                    </a:p>
                  </a:txBody>
                  <a:tcPr marL="5299" marR="52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5045844" y="260648"/>
            <a:ext cx="4098156" cy="325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</a:pPr>
            <a:r>
              <a:rPr lang="ru-RU" sz="1400" b="1" dirty="0" smtClean="0">
                <a:solidFill>
                  <a:srgbClr val="4BACC6">
                    <a:lumMod val="50000"/>
                  </a:srgbClr>
                </a:solidFill>
                <a:ea typeface="Calibri"/>
                <a:cs typeface="Times New Roman"/>
              </a:rPr>
              <a:t>Трудовая функция 1. Обучающая </a:t>
            </a:r>
            <a:endParaRPr lang="ru-RU" sz="1400" b="1" dirty="0">
              <a:solidFill>
                <a:srgbClr val="4BACC6">
                  <a:lumMod val="50000"/>
                </a:srgbClr>
              </a:solidFill>
              <a:ea typeface="Calibri"/>
              <a:cs typeface="Times New Roman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51520" y="188640"/>
            <a:ext cx="408316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tabLst>
                <a:tab pos="161925" algn="l"/>
                <a:tab pos="319088" algn="l"/>
              </a:tabLst>
            </a:pPr>
            <a:r>
              <a:rPr lang="ru-RU" sz="2000" b="1" dirty="0" smtClean="0">
                <a:solidFill>
                  <a:srgbClr val="4BACC6">
                    <a:lumMod val="50000"/>
                  </a:srgbClr>
                </a:solidFill>
                <a:ea typeface="Calibri" pitchFamily="34" charset="0"/>
                <a:cs typeface="Times New Roman" pitchFamily="18" charset="0"/>
              </a:rPr>
              <a:t>КАРТОЧКА ПРОФЕССИИ: «Педагог»</a:t>
            </a:r>
            <a:endParaRPr lang="ru-RU" sz="2000" dirty="0" smtClean="0">
              <a:solidFill>
                <a:srgbClr val="4BACC6">
                  <a:lumMod val="50000"/>
                </a:srgbClr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9964589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51521" y="764704"/>
          <a:ext cx="8712966" cy="5585460"/>
        </p:xfrm>
        <a:graphic>
          <a:graphicData uri="http://schemas.openxmlformats.org/drawingml/2006/table">
            <a:tbl>
              <a:tblPr/>
              <a:tblGrid>
                <a:gridCol w="300566"/>
                <a:gridCol w="4472623"/>
                <a:gridCol w="3939777"/>
              </a:tblGrid>
              <a:tr h="307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  <a:cs typeface="Times New Roman"/>
                      </a:endParaRPr>
                    </a:p>
                  </a:txBody>
                  <a:tcPr marL="5299" marR="52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1930" algn="l"/>
                        </a:tabLst>
                      </a:pPr>
                      <a:r>
                        <a:rPr lang="ru-RU" sz="1000" b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Calibri"/>
                          <a:cs typeface="Times New Roman"/>
                        </a:rPr>
                        <a:t>Знания:</a:t>
                      </a:r>
                      <a:endParaRPr lang="ru-RU" sz="100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299" marR="52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1930" algn="l"/>
                        </a:tabLst>
                      </a:pPr>
                      <a:r>
                        <a:rPr lang="ru-RU" sz="1000" b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Calibri"/>
                          <a:cs typeface="Times New Roman"/>
                        </a:rPr>
                        <a:t>Умения и навыки:</a:t>
                      </a:r>
                      <a:endParaRPr lang="ru-RU" sz="100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299" marR="52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620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Calibri"/>
                          <a:cs typeface="Times New Roman"/>
                        </a:rPr>
                        <a:t>6.3</a:t>
                      </a:r>
                    </a:p>
                  </a:txBody>
                  <a:tcPr marL="5299" marR="52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162560" algn="l"/>
                        </a:tabLst>
                      </a:pPr>
                      <a:r>
                        <a:rPr lang="ru-RU" sz="10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Calibri"/>
                          <a:cs typeface="Times New Roman"/>
                        </a:rPr>
                        <a:t>теоретическими концепциями специальной области (учебные предметы, образовательные области);</a:t>
                      </a:r>
                      <a:endParaRPr lang="ru-RU" sz="1000" dirty="0" smtClean="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  <a:ea typeface="Courier New"/>
                        <a:cs typeface="Times New Roman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162560" algn="l"/>
                        </a:tabLst>
                      </a:pPr>
                      <a:r>
                        <a:rPr lang="ru-RU" sz="10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Calibri"/>
                          <a:cs typeface="Times New Roman"/>
                        </a:rPr>
                        <a:t>новых достижений в области психолого-педагогических наук;</a:t>
                      </a:r>
                      <a:endParaRPr lang="ru-RU" sz="1000" dirty="0" smtClean="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  <a:ea typeface="Courier New"/>
                        <a:cs typeface="Times New Roman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162560" algn="l"/>
                        </a:tabLst>
                      </a:pPr>
                      <a:r>
                        <a:rPr lang="ru-RU" sz="10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Calibri"/>
                          <a:cs typeface="Times New Roman"/>
                        </a:rPr>
                        <a:t>традиционных технологий и дидактических средств обучения, включая ИКТ;</a:t>
                      </a:r>
                      <a:endParaRPr lang="ru-RU" sz="1000" dirty="0" smtClean="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  <a:ea typeface="Courier New"/>
                        <a:cs typeface="Times New Roman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162560" algn="l"/>
                          <a:tab pos="319405" algn="l"/>
                        </a:tabLst>
                      </a:pPr>
                      <a:r>
                        <a:rPr lang="ru-RU" sz="10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Calibri"/>
                          <a:cs typeface="Times New Roman"/>
                        </a:rPr>
                        <a:t>особенностей физиологии и психологии детей подросткового возраста;</a:t>
                      </a:r>
                      <a:endParaRPr lang="ru-RU" sz="1000" dirty="0" smtClean="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  <a:ea typeface="Courier New"/>
                        <a:cs typeface="Times New Roman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162560" algn="l"/>
                          <a:tab pos="319405" algn="l"/>
                        </a:tabLst>
                      </a:pPr>
                      <a:r>
                        <a:rPr lang="ru-RU" sz="10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Calibri"/>
                          <a:cs typeface="Times New Roman"/>
                        </a:rPr>
                        <a:t>педагогических технологий дифференцированного и интегрированного обучения, развивающего обучения, особенностей и специфики компетентностного подхода в обучении;</a:t>
                      </a:r>
                      <a:endParaRPr lang="ru-RU" sz="1000" dirty="0" smtClean="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  <a:ea typeface="Courier New"/>
                        <a:cs typeface="Times New Roman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162560" algn="l"/>
                          <a:tab pos="319405" algn="l"/>
                        </a:tabLst>
                      </a:pPr>
                      <a:r>
                        <a:rPr lang="ru-RU" sz="10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Calibri"/>
                          <a:cs typeface="Times New Roman"/>
                        </a:rPr>
                        <a:t>методов развития исследовательских навыков обучающихся, развития их языковых компетенций;</a:t>
                      </a:r>
                      <a:endParaRPr lang="ru-RU" sz="1000" dirty="0" smtClean="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  <a:ea typeface="Courier New"/>
                        <a:cs typeface="Times New Roman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162560" algn="l"/>
                          <a:tab pos="319405" algn="l"/>
                        </a:tabLst>
                      </a:pPr>
                      <a:r>
                        <a:rPr lang="ru-RU" sz="10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Calibri"/>
                          <a:cs typeface="Times New Roman"/>
                        </a:rPr>
                        <a:t>принципов и методов формирования коммуникативных, информационных, правовых, экологических, профессиональных компетенций обучающихся;</a:t>
                      </a:r>
                      <a:endParaRPr lang="ru-RU" sz="1000" dirty="0" smtClean="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  <a:ea typeface="Courier New"/>
                        <a:cs typeface="Times New Roman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162560" algn="l"/>
                          <a:tab pos="319405" algn="l"/>
                        </a:tabLst>
                      </a:pPr>
                      <a:r>
                        <a:rPr lang="ru-RU" sz="10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Calibri"/>
                          <a:cs typeface="Times New Roman"/>
                        </a:rPr>
                        <a:t>методов педагогического целеполагания для проектирования новых моделей и стратегий учебного процесса</a:t>
                      </a:r>
                      <a:endParaRPr lang="ru-RU" sz="1000" dirty="0" smtClean="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  <a:ea typeface="Courier New"/>
                        <a:cs typeface="Times New Roman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162560" algn="l"/>
                          <a:tab pos="319405" algn="l"/>
                        </a:tabLst>
                      </a:pPr>
                      <a:r>
                        <a:rPr lang="ru-RU" sz="10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Calibri"/>
                          <a:cs typeface="Times New Roman"/>
                        </a:rPr>
                        <a:t>принципов и механизмов интеграции и преемственности школьного, послесреднего и высшего образования;</a:t>
                      </a:r>
                      <a:endParaRPr lang="ru-RU" sz="1000" dirty="0" smtClean="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  <a:ea typeface="Courier New"/>
                        <a:cs typeface="Times New Roman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162560" algn="l"/>
                          <a:tab pos="319405" algn="l"/>
                        </a:tabLst>
                      </a:pPr>
                      <a:r>
                        <a:rPr lang="ru-RU" sz="10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Calibri"/>
                          <a:cs typeface="Times New Roman"/>
                        </a:rPr>
                        <a:t>теоретических концепций и положений в области современного языкознания и лингвистики (для педагогических работников, задействованных в программах многоязычного образования);</a:t>
                      </a:r>
                      <a:endParaRPr lang="ru-RU" sz="1000" dirty="0" smtClean="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  <a:ea typeface="Courier New"/>
                        <a:cs typeface="Times New Roman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162560" algn="l"/>
                          <a:tab pos="319405" algn="l"/>
                        </a:tabLst>
                      </a:pPr>
                      <a:r>
                        <a:rPr lang="ru-RU" sz="10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Calibri"/>
                          <a:cs typeface="Times New Roman"/>
                        </a:rPr>
                        <a:t>лингвистических механизмов межкультурной коммуникации (для педагогических работников, задействованных в программах многоязычного образования);</a:t>
                      </a:r>
                      <a:endParaRPr lang="ru-RU" sz="1000" dirty="0" smtClean="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  <a:ea typeface="Courier New"/>
                        <a:cs typeface="Times New Roman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162560" algn="l"/>
                          <a:tab pos="319405" algn="l"/>
                        </a:tabLst>
                      </a:pPr>
                      <a:r>
                        <a:rPr lang="ru-RU" sz="10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Calibri"/>
                          <a:cs typeface="Times New Roman"/>
                        </a:rPr>
                        <a:t>парадигмы соизучения языков, соизучения языков и культур (для педагогических работников, задействованных в программах многоязычного образования);</a:t>
                      </a:r>
                      <a:endParaRPr lang="ru-RU" sz="1000" dirty="0" smtClean="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  <a:ea typeface="Courier New"/>
                        <a:cs typeface="Times New Roman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162560" algn="l"/>
                        </a:tabLst>
                      </a:pPr>
                      <a:r>
                        <a:rPr lang="ru-RU" sz="10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Calibri"/>
                          <a:cs typeface="Times New Roman"/>
                        </a:rPr>
                        <a:t>языков, функционирующих в учебной среде, для академических и профессиональных целей (для педагогических работников, задействованных в программах многоязычного образования)</a:t>
                      </a:r>
                      <a:endParaRPr lang="ru-RU" sz="1000" dirty="0" smtClean="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  <a:ea typeface="Courier New"/>
                        <a:cs typeface="Times New Roman"/>
                      </a:endParaRPr>
                    </a:p>
                    <a:p>
                      <a:endParaRPr lang="ru-RU" sz="10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</a:endParaRPr>
                    </a:p>
                  </a:txBody>
                  <a:tcPr marL="5299" marR="52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162560" algn="l"/>
                        </a:tabLst>
                      </a:pPr>
                      <a:r>
                        <a:rPr lang="ru-RU" sz="1000" i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Courier New"/>
                          <a:cs typeface="Times New Roman"/>
                        </a:rPr>
                        <a:t>самостоятельно</a:t>
                      </a:r>
                      <a:r>
                        <a:rPr lang="ru-RU" sz="10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Calibri"/>
                          <a:cs typeface="Times New Roman"/>
                        </a:rPr>
                        <a:t> проводит стандартные учебные занятия, используя дидактические знания в интеграции со знаниями в специальной области;</a:t>
                      </a:r>
                      <a:endParaRPr lang="ru-RU" sz="10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  <a:ea typeface="Courier New"/>
                        <a:cs typeface="Times New Roman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162560" algn="l"/>
                        </a:tabLst>
                      </a:pPr>
                      <a:r>
                        <a:rPr lang="ru-RU" sz="1000" i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Courier New"/>
                          <a:cs typeface="Times New Roman"/>
                        </a:rPr>
                        <a:t>самостоятельно</a:t>
                      </a:r>
                      <a:r>
                        <a:rPr lang="ru-RU" sz="10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kk-KZ" sz="10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Courier New"/>
                          <a:cs typeface="Times New Roman"/>
                        </a:rPr>
                        <a:t>создает условия для адаптации детей школьного возраста к коммуникации на целевых языках: казахском Я2, русском Я2, английском Я3 (для педагогов, задействованных в программах многоязычного образования);</a:t>
                      </a:r>
                      <a:endParaRPr lang="ru-RU" sz="10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  <a:ea typeface="Courier New"/>
                        <a:cs typeface="Times New Roman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162560" algn="l"/>
                          <a:tab pos="319405" algn="l"/>
                        </a:tabLst>
                      </a:pPr>
                      <a:r>
                        <a:rPr lang="ru-RU" sz="1000" i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Courier New"/>
                          <a:cs typeface="Times New Roman"/>
                        </a:rPr>
                        <a:t>во взаимодействии с коллегами</a:t>
                      </a:r>
                      <a:r>
                        <a:rPr lang="ru-RU" sz="10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Calibri"/>
                          <a:cs typeface="Times New Roman"/>
                        </a:rPr>
                        <a:t> конструирует учебный процесс с использованием </a:t>
                      </a:r>
                      <a:r>
                        <a:rPr lang="ru-RU" sz="100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Calibri"/>
                          <a:cs typeface="Times New Roman"/>
                        </a:rPr>
                        <a:t>междпредметных</a:t>
                      </a:r>
                      <a:r>
                        <a:rPr lang="ru-RU" sz="10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Calibri"/>
                          <a:cs typeface="Times New Roman"/>
                        </a:rPr>
                        <a:t> связей и инновационных технологий обучения в соответствии с актуальными задачами национальной системы образования</a:t>
                      </a:r>
                      <a:endParaRPr lang="ru-RU" sz="10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  <a:ea typeface="Courier New"/>
                        <a:cs typeface="Times New Roman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144145" algn="l"/>
                        </a:tabLst>
                      </a:pPr>
                      <a:r>
                        <a:rPr lang="ru-RU" sz="1000" i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Calibri"/>
                          <a:cs typeface="Times New Roman"/>
                        </a:rPr>
                        <a:t>во взаимодействии с коллегами</a:t>
                      </a:r>
                      <a:r>
                        <a:rPr lang="ru-RU" sz="10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Calibri"/>
                          <a:cs typeface="Times New Roman"/>
                        </a:rPr>
                        <a:t> моделирует процесс обучения целевому языку с использованием реального жизненного опыта обучающихся </a:t>
                      </a:r>
                      <a:r>
                        <a:rPr lang="kk-KZ" sz="10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Courier New"/>
                          <a:cs typeface="Times New Roman"/>
                        </a:rPr>
                        <a:t>(для педагогов, задействованных в программах многоязычного образования)</a:t>
                      </a:r>
                      <a:endParaRPr lang="ru-RU" sz="10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  <a:ea typeface="Courier New"/>
                        <a:cs typeface="Times New Roman"/>
                      </a:endParaRPr>
                    </a:p>
                  </a:txBody>
                  <a:tcPr marL="5299" marR="52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41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Calibri"/>
                          <a:cs typeface="Times New Roman"/>
                        </a:rPr>
                        <a:t>6.4</a:t>
                      </a:r>
                    </a:p>
                  </a:txBody>
                  <a:tcPr marL="5299" marR="52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162560" algn="l"/>
                          <a:tab pos="319405" algn="l"/>
                        </a:tabLst>
                      </a:pPr>
                      <a:r>
                        <a:rPr lang="ru-RU" sz="1000" i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Courier New"/>
                          <a:cs typeface="Times New Roman"/>
                        </a:rPr>
                        <a:t>самостоятельно</a:t>
                      </a:r>
                      <a:r>
                        <a:rPr lang="ru-RU" sz="10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Calibri"/>
                          <a:cs typeface="Times New Roman"/>
                        </a:rPr>
                        <a:t> конструирует учебный процесс с использованием </a:t>
                      </a:r>
                      <a:r>
                        <a:rPr lang="ru-RU" sz="100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Calibri"/>
                          <a:cs typeface="Times New Roman"/>
                        </a:rPr>
                        <a:t>междпредметных</a:t>
                      </a:r>
                      <a:r>
                        <a:rPr lang="ru-RU" sz="10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Calibri"/>
                          <a:cs typeface="Times New Roman"/>
                        </a:rPr>
                        <a:t> связей и инновационных технологий обучения в соответствии с актуальными задачами национальной системы образования</a:t>
                      </a:r>
                      <a:endParaRPr lang="ru-RU" sz="10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  <a:ea typeface="Courier New"/>
                        <a:cs typeface="Times New Roman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162560" algn="l"/>
                          <a:tab pos="319405" algn="l"/>
                        </a:tabLst>
                      </a:pPr>
                      <a:r>
                        <a:rPr lang="ru-RU" sz="1000" i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Courier New"/>
                          <a:cs typeface="Times New Roman"/>
                        </a:rPr>
                        <a:t>самостоятельно</a:t>
                      </a:r>
                      <a:r>
                        <a:rPr lang="ru-RU" sz="10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Calibri"/>
                          <a:cs typeface="Times New Roman"/>
                        </a:rPr>
                        <a:t> моделирует процесс обучения целевому языку с использованием реального жизненного опыта обучающихся </a:t>
                      </a:r>
                      <a:r>
                        <a:rPr lang="kk-KZ" sz="10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Courier New"/>
                          <a:cs typeface="Times New Roman"/>
                        </a:rPr>
                        <a:t>(для педагогов, задействованных в программах многоязычного образования)</a:t>
                      </a:r>
                      <a:endParaRPr lang="ru-RU" sz="10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  <a:ea typeface="Courier New"/>
                        <a:cs typeface="Times New Roman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162560" algn="l"/>
                          <a:tab pos="319405" algn="l"/>
                        </a:tabLst>
                      </a:pPr>
                      <a:r>
                        <a:rPr lang="ru-RU" sz="1000" i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Calibri"/>
                          <a:cs typeface="Times New Roman"/>
                        </a:rPr>
                        <a:t>самостоятельно </a:t>
                      </a:r>
                      <a:r>
                        <a:rPr lang="ru-RU" sz="10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Calibri"/>
                          <a:cs typeface="Times New Roman"/>
                        </a:rPr>
                        <a:t>проектирует учебный процесс с учетом особенностей обучения на последующих уровнях образования</a:t>
                      </a:r>
                      <a:endParaRPr lang="ru-RU" sz="10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  <a:ea typeface="Courier New"/>
                        <a:cs typeface="Times New Roman"/>
                      </a:endParaRPr>
                    </a:p>
                  </a:txBody>
                  <a:tcPr marL="5299" marR="52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5045844" y="260648"/>
            <a:ext cx="4098156" cy="325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</a:pPr>
            <a:r>
              <a:rPr lang="ru-RU" sz="1400" b="1" dirty="0" smtClean="0">
                <a:solidFill>
                  <a:srgbClr val="4BACC6">
                    <a:lumMod val="50000"/>
                  </a:srgbClr>
                </a:solidFill>
                <a:ea typeface="Calibri"/>
                <a:cs typeface="Times New Roman"/>
              </a:rPr>
              <a:t>Трудовая функция 1. Обучающая </a:t>
            </a:r>
            <a:endParaRPr lang="ru-RU" sz="1400" b="1" dirty="0">
              <a:solidFill>
                <a:srgbClr val="4BACC6">
                  <a:lumMod val="50000"/>
                </a:srgbClr>
              </a:solidFill>
              <a:ea typeface="Calibri"/>
              <a:cs typeface="Times New Roman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51520" y="188640"/>
            <a:ext cx="408316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tabLst>
                <a:tab pos="161925" algn="l"/>
                <a:tab pos="319088" algn="l"/>
              </a:tabLst>
            </a:pPr>
            <a:r>
              <a:rPr lang="ru-RU" sz="2000" b="1" dirty="0" smtClean="0">
                <a:solidFill>
                  <a:srgbClr val="4BACC6">
                    <a:lumMod val="50000"/>
                  </a:srgbClr>
                </a:solidFill>
                <a:ea typeface="Calibri" pitchFamily="34" charset="0"/>
                <a:cs typeface="Times New Roman" pitchFamily="18" charset="0"/>
              </a:rPr>
              <a:t>КАРТОЧКА ПРОФЕССИИ: «Педагог»</a:t>
            </a:r>
            <a:endParaRPr lang="ru-RU" sz="2000" dirty="0" smtClean="0">
              <a:solidFill>
                <a:srgbClr val="4BACC6">
                  <a:lumMod val="50000"/>
                </a:srgbClr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4048930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51520" y="1052736"/>
          <a:ext cx="8640960" cy="5152644"/>
        </p:xfrm>
        <a:graphic>
          <a:graphicData uri="http://schemas.openxmlformats.org/drawingml/2006/table">
            <a:tbl>
              <a:tblPr/>
              <a:tblGrid>
                <a:gridCol w="497992"/>
                <a:gridCol w="3376677"/>
                <a:gridCol w="4766291"/>
              </a:tblGrid>
              <a:tr h="135576"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62560" algn="l"/>
                          <a:tab pos="319405" algn="l"/>
                        </a:tabLst>
                      </a:pPr>
                      <a:r>
                        <a:rPr lang="ru-RU" sz="14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Знания:</a:t>
                      </a:r>
                      <a:endParaRPr lang="ru-RU" sz="14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333" marR="233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62560" algn="l"/>
                          <a:tab pos="319405" algn="l"/>
                        </a:tabLst>
                      </a:pPr>
                      <a:r>
                        <a:rPr lang="ru-RU" sz="1400" b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Умения и навыки:</a:t>
                      </a:r>
                      <a:endParaRPr lang="ru-RU" sz="1400">
                        <a:solidFill>
                          <a:schemeClr val="accent5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333" marR="233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047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1930" algn="l"/>
                        </a:tabLst>
                      </a:pPr>
                      <a:r>
                        <a:rPr lang="ru-RU" sz="140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6.1-6.4</a:t>
                      </a:r>
                    </a:p>
                  </a:txBody>
                  <a:tcPr marL="23333" marR="233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182245" algn="l"/>
                        </a:tabLst>
                      </a:pPr>
                      <a:r>
                        <a:rPr lang="ru-RU" sz="14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  <a:ea typeface="Courier New"/>
                          <a:cs typeface="Times New Roman"/>
                        </a:rPr>
                        <a:t>педагогики школы;</a:t>
                      </a:r>
                      <a:endParaRPr lang="ru-RU" sz="14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ourier New"/>
                        <a:ea typeface="Courier New"/>
                        <a:cs typeface="Times New Roman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182245" algn="l"/>
                        </a:tabLst>
                      </a:pPr>
                      <a:r>
                        <a:rPr lang="ru-RU" sz="14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  <a:ea typeface="Courier New"/>
                          <a:cs typeface="Times New Roman"/>
                        </a:rPr>
                        <a:t>педагогической психологии;</a:t>
                      </a:r>
                      <a:endParaRPr lang="ru-RU" sz="14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ourier New"/>
                        <a:ea typeface="Courier New"/>
                        <a:cs typeface="Times New Roman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182245" algn="l"/>
                        </a:tabLst>
                      </a:pPr>
                      <a:r>
                        <a:rPr lang="ru-RU" sz="14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  <a:ea typeface="Courier New"/>
                          <a:cs typeface="Times New Roman"/>
                        </a:rPr>
                        <a:t>инновационных технологий воспитания детей школьного и подросткового возраста;</a:t>
                      </a:r>
                      <a:endParaRPr lang="ru-RU" sz="14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ourier New"/>
                        <a:ea typeface="Courier New"/>
                        <a:cs typeface="Times New Roman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182245" algn="l"/>
                        </a:tabLst>
                      </a:pPr>
                      <a:r>
                        <a:rPr lang="ru-RU" sz="14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  <a:ea typeface="Courier New"/>
                          <a:cs typeface="Times New Roman"/>
                        </a:rPr>
                        <a:t>воспитательного потенциала учебных предметов (предметных областей);</a:t>
                      </a:r>
                      <a:endParaRPr lang="ru-RU" sz="14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ourier New"/>
                        <a:ea typeface="Courier New"/>
                        <a:cs typeface="Times New Roman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182245" algn="l"/>
                        </a:tabLst>
                      </a:pPr>
                      <a:r>
                        <a:rPr lang="ru-RU" sz="14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  <a:ea typeface="Courier New"/>
                          <a:cs typeface="Times New Roman"/>
                        </a:rPr>
                        <a:t>принципов интеграции содержания образования с общенациональными ценностями Независимого Казахстана</a:t>
                      </a:r>
                      <a:endParaRPr lang="ru-RU" sz="14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ourier New"/>
                        <a:ea typeface="Courier New"/>
                        <a:cs typeface="Times New Roman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182245" algn="l"/>
                        </a:tabLst>
                      </a:pPr>
                      <a:r>
                        <a:rPr lang="kk-KZ" sz="14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способов формирования у обучающихся положительной самооценки, мотивации изучения языков, гражданской идентичности и лингвистической толерантности;</a:t>
                      </a:r>
                      <a:endParaRPr lang="ru-RU" sz="14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ourier New"/>
                        <a:ea typeface="Courier New"/>
                        <a:cs typeface="Times New Roman"/>
                      </a:endParaRPr>
                    </a:p>
                  </a:txBody>
                  <a:tcPr marL="23333" marR="233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189865" algn="l"/>
                        </a:tabLst>
                      </a:pPr>
                      <a:r>
                        <a:rPr lang="ru-RU" sz="14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  <a:ea typeface="Courier New"/>
                          <a:cs typeface="Times New Roman"/>
                        </a:rPr>
                        <a:t>соблюдает педагогический такт, правила педагогической этики;</a:t>
                      </a:r>
                      <a:endParaRPr lang="ru-RU" sz="14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ourier New"/>
                        <a:ea typeface="Courier New"/>
                        <a:cs typeface="Times New Roman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189865" algn="l"/>
                        </a:tabLst>
                      </a:pPr>
                      <a:r>
                        <a:rPr lang="ru-RU" sz="14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  <a:ea typeface="Courier New"/>
                          <a:cs typeface="Times New Roman"/>
                        </a:rPr>
                        <a:t>проявляет уважение к личности обучающихся;</a:t>
                      </a:r>
                      <a:endParaRPr lang="ru-RU" sz="14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ourier New"/>
                        <a:ea typeface="Courier New"/>
                        <a:cs typeface="Times New Roman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189865" algn="l"/>
                        </a:tabLst>
                      </a:pPr>
                      <a:r>
                        <a:rPr lang="ru-RU" sz="14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  <a:ea typeface="Courier New"/>
                          <a:cs typeface="Times New Roman"/>
                        </a:rPr>
                        <a:t>придерживается демократического стиля во взаимоотношения с обучающимися;</a:t>
                      </a:r>
                      <a:endParaRPr lang="ru-RU" sz="14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ourier New"/>
                        <a:ea typeface="Courier New"/>
                        <a:cs typeface="Times New Roman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189865" algn="l"/>
                        </a:tabLst>
                      </a:pPr>
                      <a:r>
                        <a:rPr lang="ru-RU" sz="14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  <a:ea typeface="Courier New"/>
                          <a:cs typeface="Times New Roman"/>
                        </a:rPr>
                        <a:t>проявляет приверженность к высшим социальным ценностям, к идеям гуманистической педагогики;</a:t>
                      </a:r>
                      <a:endParaRPr lang="ru-RU" sz="14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ourier New"/>
                        <a:ea typeface="Courier New"/>
                        <a:cs typeface="Times New Roman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189865" algn="l"/>
                        </a:tabLst>
                      </a:pPr>
                      <a:r>
                        <a:rPr lang="ru-RU" sz="14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  <a:ea typeface="Courier New"/>
                          <a:cs typeface="Times New Roman"/>
                        </a:rPr>
                        <a:t>проявляет </a:t>
                      </a:r>
                      <a:r>
                        <a:rPr lang="ru-RU" sz="140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  <a:ea typeface="Courier New"/>
                          <a:cs typeface="Times New Roman"/>
                        </a:rPr>
                        <a:t>приобщенность</a:t>
                      </a:r>
                      <a:r>
                        <a:rPr lang="ru-RU" sz="14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  <a:ea typeface="Courier New"/>
                          <a:cs typeface="Times New Roman"/>
                        </a:rPr>
                        <a:t> к системе общечеловеческих и национальных ценностей в их единстве;</a:t>
                      </a:r>
                      <a:endParaRPr lang="ru-RU" sz="14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ourier New"/>
                        <a:ea typeface="Courier New"/>
                        <a:cs typeface="Times New Roman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189865" algn="l"/>
                        </a:tabLst>
                      </a:pPr>
                      <a:r>
                        <a:rPr lang="ru-RU" sz="14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  <a:ea typeface="Courier New"/>
                          <a:cs typeface="Times New Roman"/>
                        </a:rPr>
                        <a:t>строит воспитательный процесс с учетом национальных приоритетов Казахстана;</a:t>
                      </a:r>
                      <a:endParaRPr lang="ru-RU" sz="14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ourier New"/>
                        <a:ea typeface="Courier New"/>
                        <a:cs typeface="Times New Roman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189865" algn="l"/>
                        </a:tabLst>
                      </a:pPr>
                      <a:r>
                        <a:rPr lang="ru-RU" sz="14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  <a:ea typeface="Courier New"/>
                          <a:cs typeface="Times New Roman"/>
                        </a:rPr>
                        <a:t>проявляет способность противостояния любым видам дискриминации, экстремизм;</a:t>
                      </a:r>
                      <a:endParaRPr lang="ru-RU" sz="14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ourier New"/>
                        <a:ea typeface="Courier New"/>
                        <a:cs typeface="Times New Roman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189865" algn="l"/>
                        </a:tabLst>
                      </a:pPr>
                      <a:r>
                        <a:rPr lang="kk-KZ" sz="14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  <a:ea typeface="Courier New"/>
                          <a:cs typeface="Times New Roman"/>
                        </a:rPr>
                        <a:t>развивает культурную осведомленность, языковую компетентность </a:t>
                      </a:r>
                      <a:endParaRPr lang="ru-RU" sz="14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144145" algn="l"/>
                        </a:tabLst>
                      </a:pPr>
                      <a:r>
                        <a:rPr lang="kk-KZ" sz="14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  <a:ea typeface="Courier New"/>
                          <a:cs typeface="Times New Roman"/>
                        </a:rPr>
                        <a:t>содействует развитию благоприятной образовательной среды для реализации культурных и языковых потребностей обучающихся; </a:t>
                      </a:r>
                      <a:endParaRPr lang="ru-RU" sz="14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ourier New"/>
                        <a:ea typeface="Courier New"/>
                        <a:cs typeface="Times New Roman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buFont typeface="Symbol"/>
                        <a:buChar char=""/>
                        <a:tabLst>
                          <a:tab pos="189865" algn="l"/>
                        </a:tabLst>
                      </a:pPr>
                      <a:r>
                        <a:rPr lang="kk-KZ" sz="14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  <a:cs typeface="Times New Roman"/>
                        </a:rPr>
                        <a:t>формирует толерантное отношение к иной культуре, к иному образу жизни.</a:t>
                      </a:r>
                      <a:endParaRPr lang="ru-RU" sz="14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alibri"/>
                        <a:cs typeface="Times New Roman"/>
                      </a:endParaRPr>
                    </a:p>
                  </a:txBody>
                  <a:tcPr marL="23333" marR="233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5045844" y="260648"/>
            <a:ext cx="4098156" cy="325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</a:pPr>
            <a:r>
              <a:rPr lang="ru-RU" sz="1400" b="1" dirty="0" smtClean="0">
                <a:solidFill>
                  <a:srgbClr val="4BACC6">
                    <a:lumMod val="50000"/>
                  </a:srgbClr>
                </a:solidFill>
                <a:ea typeface="Calibri"/>
                <a:cs typeface="Times New Roman"/>
              </a:rPr>
              <a:t>Трудовая функция 2. </a:t>
            </a:r>
            <a:r>
              <a:rPr lang="ru-RU" sz="1400" b="1" dirty="0" smtClean="0">
                <a:solidFill>
                  <a:srgbClr val="4BACC6">
                    <a:lumMod val="50000"/>
                  </a:srgbClr>
                </a:solidFill>
                <a:ea typeface="Calibri"/>
                <a:cs typeface="Times New Roman"/>
              </a:rPr>
              <a:t>Воспитательная</a:t>
            </a:r>
            <a:endParaRPr lang="ru-RU" sz="1400" b="1" dirty="0">
              <a:solidFill>
                <a:srgbClr val="4BACC6">
                  <a:lumMod val="50000"/>
                </a:srgbClr>
              </a:solidFill>
              <a:ea typeface="Calibri"/>
              <a:cs typeface="Times New Roman"/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251520" y="188640"/>
            <a:ext cx="408316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tabLst>
                <a:tab pos="161925" algn="l"/>
                <a:tab pos="319088" algn="l"/>
              </a:tabLst>
            </a:pPr>
            <a:r>
              <a:rPr lang="ru-RU" sz="2000" b="1" dirty="0" smtClean="0">
                <a:solidFill>
                  <a:srgbClr val="4BACC6">
                    <a:lumMod val="50000"/>
                  </a:srgbClr>
                </a:solidFill>
                <a:ea typeface="Calibri" pitchFamily="34" charset="0"/>
                <a:cs typeface="Times New Roman" pitchFamily="18" charset="0"/>
              </a:rPr>
              <a:t>КАРТОЧКА ПРОФЕССИИ: «Педагог»</a:t>
            </a:r>
            <a:endParaRPr lang="ru-RU" sz="2000" dirty="0" smtClean="0">
              <a:solidFill>
                <a:srgbClr val="4BACC6">
                  <a:lumMod val="50000"/>
                </a:srgbClr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6330317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6516216" y="6381328"/>
            <a:ext cx="2133600" cy="365125"/>
          </a:xfrm>
        </p:spPr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grpSp>
        <p:nvGrpSpPr>
          <p:cNvPr id="12" name="Группа 11"/>
          <p:cNvGrpSpPr/>
          <p:nvPr/>
        </p:nvGrpSpPr>
        <p:grpSpPr>
          <a:xfrm>
            <a:off x="467544" y="340202"/>
            <a:ext cx="8352928" cy="5855300"/>
            <a:chOff x="467544" y="340202"/>
            <a:chExt cx="8352928" cy="5855300"/>
          </a:xfrm>
        </p:grpSpPr>
        <p:sp>
          <p:nvSpPr>
            <p:cNvPr id="7" name="Прямоугольник 6"/>
            <p:cNvSpPr/>
            <p:nvPr/>
          </p:nvSpPr>
          <p:spPr>
            <a:xfrm>
              <a:off x="497090" y="340202"/>
              <a:ext cx="8252194" cy="646331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ru-RU" b="1" dirty="0" smtClean="0">
                  <a:solidFill>
                    <a:srgbClr val="4BACC6">
                      <a:lumMod val="50000"/>
                    </a:srgbClr>
                  </a:solidFill>
                  <a:latin typeface="Arial" pitchFamily="34" charset="0"/>
                  <a:cs typeface="Arial" pitchFamily="34" charset="0"/>
                </a:rPr>
                <a:t> Связь профессиональных стандартов </a:t>
              </a:r>
            </a:p>
            <a:p>
              <a:pPr algn="ctr"/>
              <a:r>
                <a:rPr lang="ru-RU" b="1" dirty="0" smtClean="0">
                  <a:solidFill>
                    <a:srgbClr val="4BACC6">
                      <a:lumMod val="50000"/>
                    </a:srgbClr>
                  </a:solidFill>
                  <a:latin typeface="Arial" pitchFamily="34" charset="0"/>
                  <a:cs typeface="Arial" pitchFamily="34" charset="0"/>
                </a:rPr>
                <a:t>с системой оценок квалификаций и образовательными программами</a:t>
              </a:r>
              <a:endParaRPr lang="ru-RU" b="1" dirty="0">
                <a:solidFill>
                  <a:srgbClr val="4BACC6">
                    <a:lumMod val="50000"/>
                  </a:srgb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539552" y="1369220"/>
              <a:ext cx="2312876" cy="584775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ru-RU" sz="1600" b="1" dirty="0" smtClean="0">
                  <a:solidFill>
                    <a:srgbClr val="4BACC6">
                      <a:lumMod val="50000"/>
                    </a:srgbClr>
                  </a:solidFill>
                  <a:latin typeface="Arial" pitchFamily="34" charset="0"/>
                  <a:cs typeface="Arial" pitchFamily="34" charset="0"/>
                </a:rPr>
                <a:t>Профессиональные </a:t>
              </a:r>
            </a:p>
            <a:p>
              <a:pPr algn="ctr"/>
              <a:r>
                <a:rPr lang="ru-RU" sz="1600" b="1" dirty="0" smtClean="0">
                  <a:solidFill>
                    <a:srgbClr val="4BACC6">
                      <a:lumMod val="50000"/>
                    </a:srgbClr>
                  </a:solidFill>
                  <a:latin typeface="Arial" pitchFamily="34" charset="0"/>
                  <a:cs typeface="Arial" pitchFamily="34" charset="0"/>
                </a:rPr>
                <a:t>стандарты</a:t>
              </a:r>
              <a:endParaRPr lang="ru-RU" sz="1600" b="1" dirty="0">
                <a:solidFill>
                  <a:srgbClr val="4BACC6">
                    <a:lumMod val="50000"/>
                  </a:srgb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3624327" y="1369220"/>
              <a:ext cx="2459841" cy="584775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ru-RU" sz="1600" b="1" dirty="0" smtClean="0">
                  <a:solidFill>
                    <a:srgbClr val="4BACC6">
                      <a:lumMod val="50000"/>
                    </a:srgbClr>
                  </a:solidFill>
                  <a:latin typeface="Arial" pitchFamily="34" charset="0"/>
                  <a:cs typeface="Arial" pitchFamily="34" charset="0"/>
                </a:rPr>
                <a:t>Стандарты </a:t>
              </a:r>
            </a:p>
            <a:p>
              <a:pPr algn="ctr"/>
              <a:r>
                <a:rPr lang="ru-RU" sz="1600" b="1" dirty="0" smtClean="0">
                  <a:solidFill>
                    <a:srgbClr val="4BACC6">
                      <a:lumMod val="50000"/>
                    </a:srgbClr>
                  </a:solidFill>
                  <a:latin typeface="Arial" pitchFamily="34" charset="0"/>
                  <a:cs typeface="Arial" pitchFamily="34" charset="0"/>
                </a:rPr>
                <a:t>оценки квалификаций</a:t>
              </a:r>
              <a:endParaRPr lang="ru-RU" sz="1600" b="1" dirty="0">
                <a:solidFill>
                  <a:srgbClr val="4BACC6">
                    <a:lumMod val="50000"/>
                  </a:srgb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6677488" y="1369220"/>
              <a:ext cx="2114169" cy="584775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ru-RU" sz="1600" b="1" dirty="0" smtClean="0">
                  <a:solidFill>
                    <a:srgbClr val="4BACC6">
                      <a:lumMod val="50000"/>
                    </a:srgbClr>
                  </a:solidFill>
                  <a:latin typeface="Arial" pitchFamily="34" charset="0"/>
                  <a:cs typeface="Arial" pitchFamily="34" charset="0"/>
                </a:rPr>
                <a:t>Образовательные </a:t>
              </a:r>
            </a:p>
            <a:p>
              <a:pPr algn="ctr"/>
              <a:r>
                <a:rPr lang="ru-RU" sz="1600" b="1" dirty="0" smtClean="0">
                  <a:solidFill>
                    <a:srgbClr val="4BACC6">
                      <a:lumMod val="50000"/>
                    </a:srgbClr>
                  </a:solidFill>
                  <a:latin typeface="Arial" pitchFamily="34" charset="0"/>
                  <a:cs typeface="Arial" pitchFamily="34" charset="0"/>
                </a:rPr>
                <a:t>программы</a:t>
              </a:r>
              <a:endParaRPr lang="ru-RU" sz="1600" b="1" dirty="0">
                <a:solidFill>
                  <a:srgbClr val="4BACC6">
                    <a:lumMod val="50000"/>
                  </a:srgb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467544" y="2225184"/>
              <a:ext cx="2405105" cy="3970318"/>
            </a:xfrm>
            <a:prstGeom prst="rect">
              <a:avLst/>
            </a:prstGeom>
            <a:noFill/>
            <a:ln>
              <a:solidFill>
                <a:schemeClr val="accent5">
                  <a:lumMod val="50000"/>
                </a:schemeClr>
              </a:solidFill>
            </a:ln>
          </p:spPr>
          <p:txBody>
            <a:bodyPr wrap="square" lIns="91440" tIns="45720" rIns="91440" bIns="45720">
              <a:spAutoFit/>
            </a:bodyPr>
            <a:lstStyle/>
            <a:p>
              <a:pPr algn="ctr">
                <a:spcBef>
                  <a:spcPts val="4200"/>
                </a:spcBef>
              </a:pPr>
              <a:r>
                <a:rPr lang="ru-RU" sz="1400" b="1" dirty="0" smtClean="0">
                  <a:solidFill>
                    <a:srgbClr val="4BACC6">
                      <a:lumMod val="50000"/>
                    </a:srgbClr>
                  </a:solidFill>
                  <a:latin typeface="Arial" pitchFamily="34" charset="0"/>
                  <a:cs typeface="Arial" pitchFamily="34" charset="0"/>
                </a:rPr>
                <a:t>Знания, умения и навыки, </a:t>
              </a:r>
            </a:p>
            <a:p>
              <a:pPr algn="ctr">
                <a:spcBef>
                  <a:spcPts val="4200"/>
                </a:spcBef>
              </a:pPr>
              <a:r>
                <a:rPr lang="ru-RU" sz="1400" b="1" dirty="0" smtClean="0">
                  <a:solidFill>
                    <a:srgbClr val="4BACC6">
                      <a:lumMod val="50000"/>
                    </a:srgbClr>
                  </a:solidFill>
                  <a:latin typeface="Arial" pitchFamily="34" charset="0"/>
                  <a:cs typeface="Arial" pitchFamily="34" charset="0"/>
                </a:rPr>
                <a:t>Компетенции</a:t>
              </a:r>
            </a:p>
            <a:p>
              <a:pPr algn="ctr">
                <a:spcBef>
                  <a:spcPts val="4200"/>
                </a:spcBef>
              </a:pPr>
              <a:r>
                <a:rPr lang="ru-RU" sz="1400" b="1" dirty="0" smtClean="0">
                  <a:solidFill>
                    <a:srgbClr val="4BACC6">
                      <a:lumMod val="50000"/>
                    </a:srgbClr>
                  </a:solidFill>
                  <a:latin typeface="Arial" pitchFamily="34" charset="0"/>
                  <a:cs typeface="Arial" pitchFamily="34" charset="0"/>
                </a:rPr>
                <a:t>Профессии</a:t>
              </a:r>
            </a:p>
            <a:p>
              <a:pPr algn="ctr">
                <a:spcBef>
                  <a:spcPts val="4200"/>
                </a:spcBef>
              </a:pPr>
              <a:r>
                <a:rPr lang="ru-RU" sz="1400" b="1" dirty="0" smtClean="0">
                  <a:solidFill>
                    <a:srgbClr val="4BACC6">
                      <a:lumMod val="50000"/>
                    </a:srgbClr>
                  </a:solidFill>
                  <a:latin typeface="Arial" pitchFamily="34" charset="0"/>
                  <a:cs typeface="Arial" pitchFamily="34" charset="0"/>
                </a:rPr>
                <a:t>Трудовые функции</a:t>
              </a:r>
            </a:p>
            <a:p>
              <a:pPr algn="ctr">
                <a:spcBef>
                  <a:spcPts val="4200"/>
                </a:spcBef>
              </a:pPr>
              <a:r>
                <a:rPr lang="ru-RU" sz="1400" b="1" dirty="0" smtClean="0">
                  <a:solidFill>
                    <a:srgbClr val="4BACC6">
                      <a:lumMod val="50000"/>
                    </a:srgbClr>
                  </a:solidFill>
                  <a:latin typeface="Arial" pitchFamily="34" charset="0"/>
                  <a:cs typeface="Arial" pitchFamily="34" charset="0"/>
                </a:rPr>
                <a:t>Область профессиональной деятельности</a:t>
              </a:r>
              <a:endParaRPr lang="ru-RU" sz="1400" b="1" dirty="0">
                <a:solidFill>
                  <a:srgbClr val="4BACC6">
                    <a:lumMod val="50000"/>
                  </a:srgb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" name="Прямоугольник 9"/>
            <p:cNvSpPr/>
            <p:nvPr/>
          </p:nvSpPr>
          <p:spPr>
            <a:xfrm>
              <a:off x="3491880" y="2225184"/>
              <a:ext cx="2808312" cy="3970318"/>
            </a:xfrm>
            <a:prstGeom prst="rect">
              <a:avLst/>
            </a:prstGeom>
            <a:noFill/>
            <a:ln>
              <a:solidFill>
                <a:schemeClr val="accent5">
                  <a:lumMod val="50000"/>
                </a:schemeClr>
              </a:solidFill>
            </a:ln>
          </p:spPr>
          <p:txBody>
            <a:bodyPr wrap="square" lIns="91440" tIns="45720" rIns="91440" bIns="45720">
              <a:spAutoFit/>
            </a:bodyPr>
            <a:lstStyle/>
            <a:p>
              <a:pPr algn="ctr">
                <a:spcBef>
                  <a:spcPts val="4200"/>
                </a:spcBef>
              </a:pPr>
              <a:r>
                <a:rPr lang="ru-RU" sz="1400" b="1" dirty="0" smtClean="0">
                  <a:solidFill>
                    <a:srgbClr val="4BACC6">
                      <a:lumMod val="50000"/>
                    </a:srgbClr>
                  </a:solidFill>
                  <a:latin typeface="Arial" pitchFamily="34" charset="0"/>
                  <a:cs typeface="Arial" pitchFamily="34" charset="0"/>
                </a:rPr>
                <a:t>Критерии оценок</a:t>
              </a:r>
            </a:p>
            <a:p>
              <a:pPr algn="ctr">
                <a:spcBef>
                  <a:spcPts val="4200"/>
                </a:spcBef>
              </a:pPr>
              <a:r>
                <a:rPr lang="ru-RU" sz="1400" b="1" dirty="0" smtClean="0">
                  <a:solidFill>
                    <a:srgbClr val="4BACC6">
                      <a:lumMod val="50000"/>
                    </a:srgbClr>
                  </a:solidFill>
                  <a:latin typeface="Arial" pitchFamily="34" charset="0"/>
                  <a:cs typeface="Arial" pitchFamily="34" charset="0"/>
                </a:rPr>
                <a:t>Количественные и качественные показатели</a:t>
              </a:r>
            </a:p>
            <a:p>
              <a:pPr algn="ctr">
                <a:spcBef>
                  <a:spcPts val="4200"/>
                </a:spcBef>
              </a:pPr>
              <a:r>
                <a:rPr lang="ru-RU" sz="1400" b="1" dirty="0" smtClean="0">
                  <a:solidFill>
                    <a:srgbClr val="4BACC6">
                      <a:lumMod val="50000"/>
                    </a:srgbClr>
                  </a:solidFill>
                  <a:latin typeface="Arial" pitchFamily="34" charset="0"/>
                  <a:cs typeface="Arial" pitchFamily="34" charset="0"/>
                </a:rPr>
                <a:t>Теоретическое тестирование</a:t>
              </a:r>
            </a:p>
            <a:p>
              <a:pPr algn="ctr">
                <a:spcBef>
                  <a:spcPts val="4200"/>
                </a:spcBef>
              </a:pPr>
              <a:r>
                <a:rPr lang="ru-RU" sz="1400" b="1" dirty="0" smtClean="0">
                  <a:solidFill>
                    <a:srgbClr val="4BACC6">
                      <a:lumMod val="50000"/>
                    </a:srgbClr>
                  </a:solidFill>
                  <a:latin typeface="Arial" pitchFamily="34" charset="0"/>
                  <a:cs typeface="Arial" pitchFamily="34" charset="0"/>
                </a:rPr>
                <a:t>Квалификационный экзамен</a:t>
              </a:r>
            </a:p>
            <a:p>
              <a:pPr algn="ctr">
                <a:spcBef>
                  <a:spcPts val="4200"/>
                </a:spcBef>
              </a:pPr>
              <a:r>
                <a:rPr lang="ru-RU" sz="1400" b="1" dirty="0" smtClean="0">
                  <a:solidFill>
                    <a:srgbClr val="4BACC6">
                      <a:lumMod val="50000"/>
                    </a:srgbClr>
                  </a:solidFill>
                  <a:latin typeface="Arial" pitchFamily="34" charset="0"/>
                  <a:cs typeface="Arial" pitchFamily="34" charset="0"/>
                </a:rPr>
                <a:t>Присвоение профессиональной квалификации</a:t>
              </a:r>
              <a:endParaRPr lang="ru-RU" sz="1400" b="1" dirty="0">
                <a:solidFill>
                  <a:srgbClr val="4BACC6">
                    <a:lumMod val="50000"/>
                  </a:srgb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" name="Прямоугольник 10"/>
            <p:cNvSpPr/>
            <p:nvPr/>
          </p:nvSpPr>
          <p:spPr>
            <a:xfrm>
              <a:off x="6660232" y="2225184"/>
              <a:ext cx="2160240" cy="3647152"/>
            </a:xfrm>
            <a:prstGeom prst="rect">
              <a:avLst/>
            </a:prstGeom>
            <a:noFill/>
            <a:ln>
              <a:solidFill>
                <a:schemeClr val="accent5">
                  <a:lumMod val="50000"/>
                </a:schemeClr>
              </a:solidFill>
            </a:ln>
          </p:spPr>
          <p:txBody>
            <a:bodyPr wrap="square" lIns="91440" tIns="45720" rIns="91440" bIns="45720">
              <a:spAutoFit/>
            </a:bodyPr>
            <a:lstStyle/>
            <a:p>
              <a:pPr algn="ctr">
                <a:spcBef>
                  <a:spcPts val="4200"/>
                </a:spcBef>
              </a:pPr>
              <a:r>
                <a:rPr lang="ru-RU" sz="1400" b="1" dirty="0" err="1" smtClean="0">
                  <a:solidFill>
                    <a:srgbClr val="4BACC6">
                      <a:lumMod val="50000"/>
                    </a:srgbClr>
                  </a:solidFill>
                  <a:latin typeface="Arial" pitchFamily="34" charset="0"/>
                  <a:cs typeface="Arial" pitchFamily="34" charset="0"/>
                </a:rPr>
                <a:t>Специальност</a:t>
              </a:r>
              <a:r>
                <a:rPr lang="kk-KZ" sz="1400" b="1" dirty="0" smtClean="0">
                  <a:solidFill>
                    <a:srgbClr val="4BACC6">
                      <a:lumMod val="50000"/>
                    </a:srgbClr>
                  </a:solidFill>
                  <a:latin typeface="Arial" pitchFamily="34" charset="0"/>
                  <a:cs typeface="Arial" pitchFamily="34" charset="0"/>
                </a:rPr>
                <a:t>и и направления подготовки </a:t>
              </a:r>
              <a:endParaRPr lang="ru-RU" sz="1400" b="1" dirty="0" smtClean="0">
                <a:solidFill>
                  <a:srgbClr val="4BACC6">
                    <a:lumMod val="50000"/>
                  </a:srgbClr>
                </a:solidFill>
                <a:latin typeface="Arial" pitchFamily="34" charset="0"/>
                <a:cs typeface="Arial" pitchFamily="34" charset="0"/>
              </a:endParaRPr>
            </a:p>
            <a:p>
              <a:pPr algn="ctr">
                <a:spcBef>
                  <a:spcPts val="4200"/>
                </a:spcBef>
              </a:pPr>
              <a:r>
                <a:rPr lang="ru-RU" sz="1400" b="1" dirty="0" smtClean="0">
                  <a:solidFill>
                    <a:srgbClr val="4BACC6">
                      <a:lumMod val="50000"/>
                    </a:srgbClr>
                  </a:solidFill>
                  <a:latin typeface="Arial" pitchFamily="34" charset="0"/>
                  <a:cs typeface="Arial" pitchFamily="34" charset="0"/>
                </a:rPr>
                <a:t>Учебные планы</a:t>
              </a:r>
            </a:p>
            <a:p>
              <a:pPr algn="ctr">
                <a:spcBef>
                  <a:spcPts val="4200"/>
                </a:spcBef>
              </a:pPr>
              <a:r>
                <a:rPr lang="ru-RU" sz="1400" b="1" dirty="0" smtClean="0">
                  <a:solidFill>
                    <a:srgbClr val="4BACC6">
                      <a:lumMod val="50000"/>
                    </a:srgbClr>
                  </a:solidFill>
                  <a:latin typeface="Arial" pitchFamily="34" charset="0"/>
                  <a:cs typeface="Arial" pitchFamily="34" charset="0"/>
                </a:rPr>
                <a:t>Модульные  учебные программы</a:t>
              </a:r>
            </a:p>
            <a:p>
              <a:pPr algn="ctr">
                <a:spcBef>
                  <a:spcPts val="4200"/>
                </a:spcBef>
              </a:pPr>
              <a:r>
                <a:rPr lang="ru-RU" sz="1400" b="1" dirty="0" smtClean="0">
                  <a:solidFill>
                    <a:srgbClr val="4BACC6">
                      <a:lumMod val="50000"/>
                    </a:srgbClr>
                  </a:solidFill>
                  <a:latin typeface="Arial" pitchFamily="34" charset="0"/>
                  <a:cs typeface="Arial" pitchFamily="34" charset="0"/>
                </a:rPr>
                <a:t>Присвоение академической квалификации</a:t>
              </a:r>
              <a:endParaRPr lang="ru-RU" sz="1400" b="1" dirty="0">
                <a:solidFill>
                  <a:srgbClr val="4BACC6">
                    <a:lumMod val="50000"/>
                  </a:srgb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21263013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Группа 20"/>
          <p:cNvGrpSpPr/>
          <p:nvPr/>
        </p:nvGrpSpPr>
        <p:grpSpPr>
          <a:xfrm>
            <a:off x="252661" y="116632"/>
            <a:ext cx="8640514" cy="5976664"/>
            <a:chOff x="252661" y="620688"/>
            <a:chExt cx="8640514" cy="5976664"/>
          </a:xfrm>
        </p:grpSpPr>
        <p:sp>
          <p:nvSpPr>
            <p:cNvPr id="6" name="Содержимое 2" descr="Каштан"/>
            <p:cNvSpPr txBox="1">
              <a:spLocks/>
            </p:cNvSpPr>
            <p:nvPr/>
          </p:nvSpPr>
          <p:spPr bwMode="auto">
            <a:xfrm>
              <a:off x="252661" y="620688"/>
              <a:ext cx="8640514" cy="576064"/>
            </a:xfrm>
            <a:prstGeom prst="rect">
              <a:avLst/>
            </a:prstGeom>
            <a:noFill/>
            <a:ln>
              <a:noFill/>
            </a:ln>
          </p:spPr>
          <p:txBody>
            <a:bodyPr/>
            <a:lstStyle>
              <a:lvl1pPr marL="365760" indent="-256032" algn="l" rtl="0" eaLnBrk="1" latinLnBrk="0" hangingPunct="1">
                <a:spcBef>
                  <a:spcPts val="400"/>
                </a:spcBef>
                <a:spcAft>
                  <a:spcPts val="0"/>
                </a:spcAft>
                <a:buClr>
                  <a:schemeClr val="accent1"/>
                </a:buClr>
                <a:buSzPct val="68000"/>
                <a:buFont typeface="Wingdings 3"/>
                <a:buChar char=""/>
                <a:defRPr kumimoji="0" sz="27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21792" indent="-228600" algn="l" rtl="0" eaLnBrk="1" latinLnBrk="0" hangingPunct="1">
                <a:spcBef>
                  <a:spcPts val="324"/>
                </a:spcBef>
                <a:buClr>
                  <a:schemeClr val="accent1"/>
                </a:buClr>
                <a:buFont typeface="Verdana"/>
                <a:buChar char="◦"/>
                <a:defRPr kumimoji="0" sz="23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859536" indent="-228600" algn="l" rtl="0" eaLnBrk="1" latinLnBrk="0" hangingPunct="1">
                <a:spcBef>
                  <a:spcPts val="350"/>
                </a:spcBef>
                <a:buClr>
                  <a:schemeClr val="accent2"/>
                </a:buClr>
                <a:buSzPct val="100000"/>
                <a:buFont typeface="Wingdings 2"/>
                <a:buChar char=""/>
                <a:defRPr kumimoji="0"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143000" indent="-228600" algn="l" rtl="0" eaLnBrk="1" latinLnBrk="0" hangingPunct="1">
                <a:spcBef>
                  <a:spcPts val="350"/>
                </a:spcBef>
                <a:buClr>
                  <a:schemeClr val="accent2"/>
                </a:buClr>
                <a:buFont typeface="Wingdings 2"/>
                <a:buChar char=""/>
                <a:defRPr kumimoji="0" sz="1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indent="-228600" algn="l" rtl="0" eaLnBrk="1" latinLnBrk="0" hangingPunct="1">
                <a:spcBef>
                  <a:spcPts val="350"/>
                </a:spcBef>
                <a:buClr>
                  <a:schemeClr val="accent2"/>
                </a:buClr>
                <a:buFont typeface="Wingdings 2"/>
                <a:buChar char=""/>
                <a:defRPr kumimoji="0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600200" indent="-228600" algn="l" rtl="0" eaLnBrk="1" latinLnBrk="0" hangingPunct="1">
                <a:spcBef>
                  <a:spcPts val="350"/>
                </a:spcBef>
                <a:buClr>
                  <a:schemeClr val="accent3"/>
                </a:buClr>
                <a:buFont typeface="Wingdings 2"/>
                <a:buChar char=""/>
                <a:defRPr kumimoji="0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828800" indent="-228600" algn="l" rtl="0" eaLnBrk="1" latinLnBrk="0" hangingPunct="1">
                <a:spcBef>
                  <a:spcPts val="350"/>
                </a:spcBef>
                <a:buClr>
                  <a:schemeClr val="accent3"/>
                </a:buClr>
                <a:buFont typeface="Wingdings 2"/>
                <a:buChar char=""/>
                <a:defRPr kumimoji="0"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057400" indent="-228600" algn="l" rtl="0" eaLnBrk="1" latinLnBrk="0" hangingPunct="1">
                <a:spcBef>
                  <a:spcPts val="350"/>
                </a:spcBef>
                <a:buClr>
                  <a:schemeClr val="accent3"/>
                </a:buClr>
                <a:buFont typeface="Wingdings 2"/>
                <a:buChar char=""/>
                <a:defRPr kumimoji="0"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286000" indent="-228600" algn="l" rtl="0" eaLnBrk="1" latinLnBrk="0" hangingPunct="1">
                <a:spcBef>
                  <a:spcPts val="350"/>
                </a:spcBef>
                <a:buClr>
                  <a:schemeClr val="accent3"/>
                </a:buClr>
                <a:buFont typeface="Wingdings 2"/>
                <a:buChar char=""/>
                <a:defRPr kumimoji="0" sz="16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  <a:extLst/>
            </a:lstStyle>
            <a:p>
              <a:pPr marL="0" indent="0" algn="ctr">
                <a:buFont typeface="Wingdings 2" pitchFamily="18" charset="2"/>
                <a:buNone/>
                <a:defRPr/>
              </a:pPr>
              <a:r>
                <a:rPr lang="ru-RU" sz="1600" b="1" dirty="0" smtClean="0">
                  <a:solidFill>
                    <a:schemeClr val="accent5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НСК</a:t>
              </a:r>
              <a:r>
                <a:rPr lang="ru-RU" sz="1600" dirty="0" smtClean="0">
                  <a:solidFill>
                    <a:schemeClr val="accent5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 – это совокупность механизмов правового и институционального регулирования спроса и предложений на квалификации специалистов со стороны рынка труда</a:t>
              </a:r>
            </a:p>
          </p:txBody>
        </p:sp>
        <p:sp>
          <p:nvSpPr>
            <p:cNvPr id="8" name="Овал 7"/>
            <p:cNvSpPr/>
            <p:nvPr/>
          </p:nvSpPr>
          <p:spPr>
            <a:xfrm>
              <a:off x="323850" y="1340768"/>
              <a:ext cx="3240088" cy="1687890"/>
            </a:xfrm>
            <a:prstGeom prst="ellipse">
              <a:avLst/>
            </a:prstGeom>
            <a:solidFill>
              <a:schemeClr val="accent5">
                <a:lumMod val="60000"/>
                <a:lumOff val="40000"/>
              </a:schemeClr>
            </a:solidFill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ru-RU" b="1" dirty="0">
                  <a:solidFill>
                    <a:schemeClr val="accent5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Национальная </a:t>
              </a:r>
            </a:p>
            <a:p>
              <a:pPr algn="ctr">
                <a:defRPr/>
              </a:pPr>
              <a:r>
                <a:rPr lang="ru-RU" b="1" dirty="0">
                  <a:solidFill>
                    <a:schemeClr val="accent5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система квалификаций </a:t>
              </a:r>
            </a:p>
            <a:p>
              <a:pPr algn="ctr">
                <a:defRPr/>
              </a:pPr>
              <a:r>
                <a:rPr lang="ru-RU" b="1" dirty="0">
                  <a:solidFill>
                    <a:schemeClr val="accent5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(НСК)</a:t>
              </a:r>
              <a:endParaRPr lang="ru-RU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1941513" y="5219908"/>
              <a:ext cx="6807200" cy="369332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accent3">
                  <a:lumMod val="60000"/>
                  <a:lumOff val="40000"/>
                </a:schemeClr>
              </a:solidFill>
            </a:ln>
            <a:effectLst>
              <a:outerShdw blurRad="152400" dist="317500" dir="5400000" sx="90000" sy="-19000" rotWithShape="0">
                <a:prstClr val="black">
                  <a:alpha val="15000"/>
                </a:prstClr>
              </a:outerShdw>
            </a:effectLst>
          </p:spPr>
          <p:txBody>
            <a:bodyPr wrap="square">
              <a:spAutoFit/>
            </a:bodyPr>
            <a:lstStyle/>
            <a:p>
              <a:pPr marL="285750" indent="-285750">
                <a:spcAft>
                  <a:spcPts val="1200"/>
                </a:spcAft>
                <a:defRPr/>
              </a:pPr>
              <a:r>
                <a:rPr lang="ru-RU" b="1" dirty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Профессиональные стандарты (ПС)</a:t>
              </a:r>
            </a:p>
          </p:txBody>
        </p:sp>
        <p:sp>
          <p:nvSpPr>
            <p:cNvPr id="10" name="Прямоугольник 9"/>
            <p:cNvSpPr/>
            <p:nvPr/>
          </p:nvSpPr>
          <p:spPr>
            <a:xfrm>
              <a:off x="611188" y="6228020"/>
              <a:ext cx="8281987" cy="369332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accent3">
                  <a:lumMod val="60000"/>
                  <a:lumOff val="40000"/>
                </a:schemeClr>
              </a:solidFill>
            </a:ln>
            <a:effectLst>
              <a:outerShdw blurRad="152400" dist="317500" dir="5400000" sx="90000" sy="-19000" rotWithShape="0">
                <a:prstClr val="black">
                  <a:alpha val="15000"/>
                </a:prstClr>
              </a:outerShdw>
            </a:effectLst>
          </p:spPr>
          <p:txBody>
            <a:bodyPr>
              <a:spAutoFit/>
            </a:bodyPr>
            <a:lstStyle/>
            <a:p>
              <a:pPr marL="285750" indent="-285750">
                <a:spcAft>
                  <a:spcPts val="1200"/>
                </a:spcAft>
                <a:defRPr/>
              </a:pPr>
              <a:r>
                <a:rPr lang="ru-RU" b="1" dirty="0">
                  <a:solidFill>
                    <a:schemeClr val="accent5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Оценка </a:t>
              </a:r>
              <a:r>
                <a:rPr lang="ru-RU" b="1" dirty="0" smtClean="0">
                  <a:solidFill>
                    <a:schemeClr val="accent5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и </a:t>
              </a:r>
              <a:r>
                <a:rPr lang="ru-RU" b="1" dirty="0">
                  <a:solidFill>
                    <a:schemeClr val="accent5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подтверждение квалификации </a:t>
              </a:r>
              <a:r>
                <a:rPr lang="ru-RU" b="1" dirty="0" smtClean="0">
                  <a:solidFill>
                    <a:schemeClr val="accent5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(</a:t>
              </a:r>
              <a:r>
                <a:rPr lang="ru-RU" b="1" dirty="0">
                  <a:solidFill>
                    <a:schemeClr val="accent5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независимая сертификация</a:t>
              </a:r>
              <a:r>
                <a:rPr lang="ru-RU" b="1" dirty="0" smtClean="0">
                  <a:solidFill>
                    <a:schemeClr val="accent5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)</a:t>
              </a:r>
              <a:endParaRPr lang="ru-RU" b="1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" name="Прямоугольник 10"/>
            <p:cNvSpPr/>
            <p:nvPr/>
          </p:nvSpPr>
          <p:spPr>
            <a:xfrm>
              <a:off x="2806700" y="4320729"/>
              <a:ext cx="5942012" cy="369332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accent3">
                  <a:lumMod val="60000"/>
                  <a:lumOff val="40000"/>
                </a:schemeClr>
              </a:solidFill>
            </a:ln>
            <a:effectLst>
              <a:outerShdw blurRad="152400" dist="317500" dir="5400000" sx="90000" sy="-19000" rotWithShape="0">
                <a:prstClr val="black">
                  <a:alpha val="15000"/>
                </a:prstClr>
              </a:outerShdw>
            </a:effectLst>
          </p:spPr>
          <p:txBody>
            <a:bodyPr wrap="square">
              <a:spAutoFit/>
            </a:bodyPr>
            <a:lstStyle/>
            <a:p>
              <a:pPr marL="285750" indent="-285750">
                <a:spcAft>
                  <a:spcPts val="1200"/>
                </a:spcAft>
                <a:defRPr/>
              </a:pPr>
              <a:r>
                <a:rPr lang="ru-RU" b="1" dirty="0">
                  <a:solidFill>
                    <a:schemeClr val="accent5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Отраслевые рамки квалификаций (ОРК)</a:t>
              </a:r>
            </a:p>
          </p:txBody>
        </p:sp>
        <p:sp>
          <p:nvSpPr>
            <p:cNvPr id="12" name="Прямоугольник 11"/>
            <p:cNvSpPr/>
            <p:nvPr/>
          </p:nvSpPr>
          <p:spPr>
            <a:xfrm>
              <a:off x="3598863" y="3573016"/>
              <a:ext cx="5149850" cy="369332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accent3">
                  <a:lumMod val="60000"/>
                  <a:lumOff val="40000"/>
                </a:schemeClr>
              </a:solidFill>
            </a:ln>
            <a:effectLst>
              <a:outerShdw blurRad="152400" dist="317500" dir="5400000" sx="90000" sy="-19000" rotWithShape="0">
                <a:prstClr val="black">
                  <a:alpha val="15000"/>
                </a:prstClr>
              </a:outerShdw>
            </a:effectLst>
          </p:spPr>
          <p:txBody>
            <a:bodyPr wrap="square">
              <a:spAutoFit/>
            </a:bodyPr>
            <a:lstStyle/>
            <a:p>
              <a:pPr marL="285750" indent="-285750">
                <a:spcAft>
                  <a:spcPts val="1200"/>
                </a:spcAft>
                <a:defRPr/>
              </a:pPr>
              <a:r>
                <a:rPr lang="ru-RU" b="1" dirty="0">
                  <a:solidFill>
                    <a:schemeClr val="accent5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Национальная рамка к</a:t>
              </a:r>
              <a:r>
                <a:rPr lang="ru-RU" b="1" i="1" dirty="0">
                  <a:solidFill>
                    <a:schemeClr val="accent5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в</a:t>
              </a:r>
              <a:r>
                <a:rPr lang="ru-RU" b="1" dirty="0">
                  <a:solidFill>
                    <a:schemeClr val="accent5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алификаций (НРК)</a:t>
              </a:r>
            </a:p>
          </p:txBody>
        </p:sp>
        <p:cxnSp>
          <p:nvCxnSpPr>
            <p:cNvPr id="13" name="Прямая со стрелкой 12"/>
            <p:cNvCxnSpPr>
              <a:stCxn id="8" idx="4"/>
              <a:endCxn id="12" idx="1"/>
            </p:cNvCxnSpPr>
            <p:nvPr/>
          </p:nvCxnSpPr>
          <p:spPr>
            <a:xfrm>
              <a:off x="1943894" y="3028658"/>
              <a:ext cx="1654969" cy="729024"/>
            </a:xfrm>
            <a:prstGeom prst="straightConnector1">
              <a:avLst/>
            </a:prstGeom>
            <a:ln w="28575">
              <a:solidFill>
                <a:schemeClr val="accent5">
                  <a:lumMod val="60000"/>
                  <a:lumOff val="40000"/>
                </a:schemeClr>
              </a:solidFill>
              <a:headEnd type="oval" w="med" len="med"/>
              <a:tailEnd type="triangl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" name="Прямая со стрелкой 13"/>
            <p:cNvCxnSpPr>
              <a:stCxn id="8" idx="4"/>
              <a:endCxn id="11" idx="1"/>
            </p:cNvCxnSpPr>
            <p:nvPr/>
          </p:nvCxnSpPr>
          <p:spPr>
            <a:xfrm>
              <a:off x="1943894" y="3028658"/>
              <a:ext cx="862806" cy="1476737"/>
            </a:xfrm>
            <a:prstGeom prst="straightConnector1">
              <a:avLst/>
            </a:prstGeom>
            <a:ln w="28575">
              <a:solidFill>
                <a:schemeClr val="accent5">
                  <a:lumMod val="60000"/>
                  <a:lumOff val="40000"/>
                </a:schemeClr>
              </a:solidFill>
              <a:headEnd type="oval" w="med" len="med"/>
              <a:tailEnd type="triangl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" name="Прямая со стрелкой 14"/>
            <p:cNvCxnSpPr>
              <a:stCxn id="8" idx="4"/>
            </p:cNvCxnSpPr>
            <p:nvPr/>
          </p:nvCxnSpPr>
          <p:spPr>
            <a:xfrm flipH="1">
              <a:off x="1941513" y="3028658"/>
              <a:ext cx="2381" cy="2191250"/>
            </a:xfrm>
            <a:prstGeom prst="straightConnector1">
              <a:avLst/>
            </a:prstGeom>
            <a:ln w="28575">
              <a:solidFill>
                <a:schemeClr val="accent5">
                  <a:lumMod val="60000"/>
                  <a:lumOff val="40000"/>
                </a:schemeClr>
              </a:solidFill>
              <a:headEnd type="oval" w="med" len="med"/>
              <a:tailEnd type="triangl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6" name="Прямая со стрелкой 15"/>
            <p:cNvCxnSpPr>
              <a:stCxn id="8" idx="4"/>
              <a:endCxn id="10" idx="1"/>
            </p:cNvCxnSpPr>
            <p:nvPr/>
          </p:nvCxnSpPr>
          <p:spPr>
            <a:xfrm flipH="1">
              <a:off x="611188" y="3028658"/>
              <a:ext cx="1332706" cy="3384028"/>
            </a:xfrm>
            <a:prstGeom prst="straightConnector1">
              <a:avLst/>
            </a:prstGeom>
            <a:ln w="28575">
              <a:solidFill>
                <a:schemeClr val="accent5">
                  <a:lumMod val="60000"/>
                  <a:lumOff val="40000"/>
                </a:schemeClr>
              </a:solidFill>
              <a:headEnd type="oval" w="med" len="med"/>
              <a:tailEnd type="triangl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8" name="Содержимое 2" descr="25%"/>
            <p:cNvSpPr txBox="1">
              <a:spLocks/>
            </p:cNvSpPr>
            <p:nvPr/>
          </p:nvSpPr>
          <p:spPr>
            <a:xfrm>
              <a:off x="3602038" y="3932956"/>
              <a:ext cx="5146675" cy="288925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</p:spPr>
          <p:txBody>
            <a:bodyPr vert="horz" lIns="91440" tIns="45720" rIns="91440" bIns="45720" rtlCol="0">
              <a:normAutofit fontScale="77500" lnSpcReduction="20000"/>
            </a:bodyPr>
            <a:lstStyle/>
            <a:p>
              <a:pPr marL="87313" marR="0" lvl="0" indent="-4763" algn="ctr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Wingdings 2" pitchFamily="18" charset="2"/>
                <a:buNone/>
                <a:tabLst/>
                <a:defRPr/>
              </a:pPr>
              <a:r>
                <a:rPr kumimoji="0" lang="ru-RU" sz="1000" b="1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accent5">
                      <a:lumMod val="50000"/>
                    </a:schemeClr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НРК</a:t>
              </a:r>
              <a:r>
                <a:rPr kumimoji="0" lang="ru-RU" sz="10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accent5">
                      <a:lumMod val="50000"/>
                    </a:schemeClr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 – структурированное описание квалификационных уровней, признаваемых на рынке труда</a:t>
              </a:r>
            </a:p>
          </p:txBody>
        </p:sp>
        <p:sp>
          <p:nvSpPr>
            <p:cNvPr id="19" name="Содержимое 2" descr="25%"/>
            <p:cNvSpPr txBox="1">
              <a:spLocks/>
            </p:cNvSpPr>
            <p:nvPr/>
          </p:nvSpPr>
          <p:spPr>
            <a:xfrm>
              <a:off x="2805113" y="4661619"/>
              <a:ext cx="5943600" cy="288925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</p:spPr>
          <p:txBody>
            <a:bodyPr>
              <a:normAutofit/>
            </a:bodyPr>
            <a:lstStyle>
              <a:lvl1pPr marL="365760" indent="-256032" algn="l" rtl="0" eaLnBrk="1" latinLnBrk="0" hangingPunct="1">
                <a:spcBef>
                  <a:spcPts val="400"/>
                </a:spcBef>
                <a:spcAft>
                  <a:spcPts val="0"/>
                </a:spcAft>
                <a:buClr>
                  <a:schemeClr val="accent1"/>
                </a:buClr>
                <a:buSzPct val="68000"/>
                <a:buFont typeface="Wingdings 3"/>
                <a:buChar char=""/>
                <a:defRPr kumimoji="0" sz="27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21792" indent="-228600" algn="l" rtl="0" eaLnBrk="1" latinLnBrk="0" hangingPunct="1">
                <a:spcBef>
                  <a:spcPts val="324"/>
                </a:spcBef>
                <a:buClr>
                  <a:schemeClr val="accent1"/>
                </a:buClr>
                <a:buFont typeface="Verdana"/>
                <a:buChar char="◦"/>
                <a:defRPr kumimoji="0" sz="23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859536" indent="-228600" algn="l" rtl="0" eaLnBrk="1" latinLnBrk="0" hangingPunct="1">
                <a:spcBef>
                  <a:spcPts val="350"/>
                </a:spcBef>
                <a:buClr>
                  <a:schemeClr val="accent2"/>
                </a:buClr>
                <a:buSzPct val="100000"/>
                <a:buFont typeface="Wingdings 2"/>
                <a:buChar char=""/>
                <a:defRPr kumimoji="0"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143000" indent="-228600" algn="l" rtl="0" eaLnBrk="1" latinLnBrk="0" hangingPunct="1">
                <a:spcBef>
                  <a:spcPts val="350"/>
                </a:spcBef>
                <a:buClr>
                  <a:schemeClr val="accent2"/>
                </a:buClr>
                <a:buFont typeface="Wingdings 2"/>
                <a:buChar char=""/>
                <a:defRPr kumimoji="0" sz="1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indent="-228600" algn="l" rtl="0" eaLnBrk="1" latinLnBrk="0" hangingPunct="1">
                <a:spcBef>
                  <a:spcPts val="350"/>
                </a:spcBef>
                <a:buClr>
                  <a:schemeClr val="accent2"/>
                </a:buClr>
                <a:buFont typeface="Wingdings 2"/>
                <a:buChar char=""/>
                <a:defRPr kumimoji="0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600200" indent="-228600" algn="l" rtl="0" eaLnBrk="1" latinLnBrk="0" hangingPunct="1">
                <a:spcBef>
                  <a:spcPts val="350"/>
                </a:spcBef>
                <a:buClr>
                  <a:schemeClr val="accent3"/>
                </a:buClr>
                <a:buFont typeface="Wingdings 2"/>
                <a:buChar char=""/>
                <a:defRPr kumimoji="0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828800" indent="-228600" algn="l" rtl="0" eaLnBrk="1" latinLnBrk="0" hangingPunct="1">
                <a:spcBef>
                  <a:spcPts val="350"/>
                </a:spcBef>
                <a:buClr>
                  <a:schemeClr val="accent3"/>
                </a:buClr>
                <a:buFont typeface="Wingdings 2"/>
                <a:buChar char=""/>
                <a:defRPr kumimoji="0"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057400" indent="-228600" algn="l" rtl="0" eaLnBrk="1" latinLnBrk="0" hangingPunct="1">
                <a:spcBef>
                  <a:spcPts val="350"/>
                </a:spcBef>
                <a:buClr>
                  <a:schemeClr val="accent3"/>
                </a:buClr>
                <a:buFont typeface="Wingdings 2"/>
                <a:buChar char=""/>
                <a:defRPr kumimoji="0"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286000" indent="-228600" algn="l" rtl="0" eaLnBrk="1" latinLnBrk="0" hangingPunct="1">
                <a:spcBef>
                  <a:spcPts val="350"/>
                </a:spcBef>
                <a:buClr>
                  <a:schemeClr val="accent3"/>
                </a:buClr>
                <a:buFont typeface="Wingdings 2"/>
                <a:buChar char=""/>
                <a:defRPr kumimoji="0" sz="16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  <a:extLst/>
            </a:lstStyle>
            <a:p>
              <a:pPr marL="87313" indent="-4763">
                <a:buFont typeface="Wingdings 2" pitchFamily="18" charset="2"/>
                <a:buNone/>
                <a:defRPr/>
              </a:pPr>
              <a:r>
                <a:rPr lang="ru-RU" sz="1000" b="1" dirty="0" smtClean="0">
                  <a:solidFill>
                    <a:schemeClr val="accent5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ОРК – </a:t>
              </a:r>
              <a:r>
                <a:rPr lang="ru-RU" sz="1000" dirty="0" smtClean="0">
                  <a:solidFill>
                    <a:schemeClr val="accent5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структурированное описание квалификационных уровней, признаваемых в отрасли</a:t>
              </a:r>
              <a:endParaRPr lang="ru-RU" sz="10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" name="Содержимое 2" descr="25%"/>
            <p:cNvSpPr txBox="1">
              <a:spLocks/>
            </p:cNvSpPr>
            <p:nvPr/>
          </p:nvSpPr>
          <p:spPr>
            <a:xfrm>
              <a:off x="1943099" y="5561270"/>
              <a:ext cx="6805613" cy="504825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</p:spPr>
          <p:txBody>
            <a:bodyPr/>
            <a:lstStyle>
              <a:lvl1pPr marL="365760" indent="-256032" algn="l" rtl="0" eaLnBrk="1" latinLnBrk="0" hangingPunct="1">
                <a:spcBef>
                  <a:spcPts val="400"/>
                </a:spcBef>
                <a:spcAft>
                  <a:spcPts val="0"/>
                </a:spcAft>
                <a:buClr>
                  <a:schemeClr val="accent1"/>
                </a:buClr>
                <a:buSzPct val="68000"/>
                <a:buFont typeface="Wingdings 3"/>
                <a:buChar char=""/>
                <a:defRPr kumimoji="0" sz="27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21792" indent="-228600" algn="l" rtl="0" eaLnBrk="1" latinLnBrk="0" hangingPunct="1">
                <a:spcBef>
                  <a:spcPts val="324"/>
                </a:spcBef>
                <a:buClr>
                  <a:schemeClr val="accent1"/>
                </a:buClr>
                <a:buFont typeface="Verdana"/>
                <a:buChar char="◦"/>
                <a:defRPr kumimoji="0" sz="23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859536" indent="-228600" algn="l" rtl="0" eaLnBrk="1" latinLnBrk="0" hangingPunct="1">
                <a:spcBef>
                  <a:spcPts val="350"/>
                </a:spcBef>
                <a:buClr>
                  <a:schemeClr val="accent2"/>
                </a:buClr>
                <a:buSzPct val="100000"/>
                <a:buFont typeface="Wingdings 2"/>
                <a:buChar char=""/>
                <a:defRPr kumimoji="0"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143000" indent="-228600" algn="l" rtl="0" eaLnBrk="1" latinLnBrk="0" hangingPunct="1">
                <a:spcBef>
                  <a:spcPts val="350"/>
                </a:spcBef>
                <a:buClr>
                  <a:schemeClr val="accent2"/>
                </a:buClr>
                <a:buFont typeface="Wingdings 2"/>
                <a:buChar char=""/>
                <a:defRPr kumimoji="0" sz="1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indent="-228600" algn="l" rtl="0" eaLnBrk="1" latinLnBrk="0" hangingPunct="1">
                <a:spcBef>
                  <a:spcPts val="350"/>
                </a:spcBef>
                <a:buClr>
                  <a:schemeClr val="accent2"/>
                </a:buClr>
                <a:buFont typeface="Wingdings 2"/>
                <a:buChar char=""/>
                <a:defRPr kumimoji="0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600200" indent="-228600" algn="l" rtl="0" eaLnBrk="1" latinLnBrk="0" hangingPunct="1">
                <a:spcBef>
                  <a:spcPts val="350"/>
                </a:spcBef>
                <a:buClr>
                  <a:schemeClr val="accent3"/>
                </a:buClr>
                <a:buFont typeface="Wingdings 2"/>
                <a:buChar char=""/>
                <a:defRPr kumimoji="0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828800" indent="-228600" algn="l" rtl="0" eaLnBrk="1" latinLnBrk="0" hangingPunct="1">
                <a:spcBef>
                  <a:spcPts val="350"/>
                </a:spcBef>
                <a:buClr>
                  <a:schemeClr val="accent3"/>
                </a:buClr>
                <a:buFont typeface="Wingdings 2"/>
                <a:buChar char=""/>
                <a:defRPr kumimoji="0"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057400" indent="-228600" algn="l" rtl="0" eaLnBrk="1" latinLnBrk="0" hangingPunct="1">
                <a:spcBef>
                  <a:spcPts val="350"/>
                </a:spcBef>
                <a:buClr>
                  <a:schemeClr val="accent3"/>
                </a:buClr>
                <a:buFont typeface="Wingdings 2"/>
                <a:buChar char=""/>
                <a:defRPr kumimoji="0"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286000" indent="-228600" algn="l" rtl="0" eaLnBrk="1" latinLnBrk="0" hangingPunct="1">
                <a:spcBef>
                  <a:spcPts val="350"/>
                </a:spcBef>
                <a:buClr>
                  <a:schemeClr val="accent3"/>
                </a:buClr>
                <a:buFont typeface="Wingdings 2"/>
                <a:buChar char=""/>
                <a:defRPr kumimoji="0" sz="16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  <a:extLst/>
            </a:lstStyle>
            <a:p>
              <a:pPr marL="87313" indent="-4763" algn="ctr" eaLnBrk="0" hangingPunct="0">
                <a:spcBef>
                  <a:spcPts val="600"/>
                </a:spcBef>
                <a:buSzPct val="80000"/>
                <a:buFont typeface="Wingdings 2" pitchFamily="18" charset="2"/>
                <a:buNone/>
                <a:defRPr/>
              </a:pPr>
              <a:r>
                <a:rPr lang="ru-RU" sz="1000" b="1" dirty="0">
                  <a:solidFill>
                    <a:schemeClr val="accent5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ПС</a:t>
              </a:r>
              <a:r>
                <a:rPr lang="ru-RU" sz="1000" dirty="0">
                  <a:solidFill>
                    <a:schemeClr val="accent5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 – </a:t>
              </a:r>
              <a:r>
                <a:rPr lang="ru-RU" sz="1000" dirty="0" smtClean="0">
                  <a:solidFill>
                    <a:schemeClr val="accent5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документ, </a:t>
              </a:r>
              <a:r>
                <a:rPr lang="ru-RU" sz="1000" dirty="0">
                  <a:solidFill>
                    <a:schemeClr val="accent5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определяющий в конкретной области профессиональной деятельности требования к уровню квалификации и компетентности, к содержанию, качеству и условиям труда</a:t>
              </a:r>
            </a:p>
          </p:txBody>
        </p:sp>
      </p:grpSp>
      <p:grpSp>
        <p:nvGrpSpPr>
          <p:cNvPr id="22" name="Группа 21"/>
          <p:cNvGrpSpPr/>
          <p:nvPr/>
        </p:nvGrpSpPr>
        <p:grpSpPr>
          <a:xfrm>
            <a:off x="3977138" y="1159263"/>
            <a:ext cx="4662037" cy="1686333"/>
            <a:chOff x="2555776" y="2552974"/>
            <a:chExt cx="4032448" cy="1192222"/>
          </a:xfrm>
        </p:grpSpPr>
        <p:sp>
          <p:nvSpPr>
            <p:cNvPr id="23" name=" 3"/>
            <p:cNvSpPr/>
            <p:nvPr/>
          </p:nvSpPr>
          <p:spPr>
            <a:xfrm rot="3551692">
              <a:off x="4069147" y="2439383"/>
              <a:ext cx="1192222" cy="1419404"/>
            </a:xfrm>
            <a:prstGeom prst="swooshArrow">
              <a:avLst>
                <a:gd name="adj1" fmla="val 14466"/>
                <a:gd name="adj2" fmla="val 27124"/>
              </a:avLst>
            </a:prstGeom>
            <a:solidFill>
              <a:schemeClr val="accent5">
                <a:lumMod val="60000"/>
                <a:lumOff val="40000"/>
              </a:schemeClr>
            </a:solidFill>
            <a:scene3d>
              <a:camera prst="orthographicFront"/>
              <a:lightRig rig="flat" dir="t"/>
            </a:scene3d>
            <a:sp3d z="-190500" extrusionH="12700" prstMaterial="plastic">
              <a:bevelT w="50800" h="50800"/>
            </a:sp3d>
          </p:spPr>
          <p:style>
            <a:lnRef idx="0">
              <a:schemeClr val="dk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4" name="TextBox 7"/>
            <p:cNvSpPr txBox="1">
              <a:spLocks noChangeArrowheads="1"/>
            </p:cNvSpPr>
            <p:nvPr/>
          </p:nvSpPr>
          <p:spPr bwMode="auto">
            <a:xfrm>
              <a:off x="2555776" y="2760748"/>
              <a:ext cx="1563602" cy="3093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ru-RU" sz="1400" b="1" dirty="0">
                  <a:solidFill>
                    <a:schemeClr val="accent5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Сфера образования</a:t>
              </a: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3337577" y="2802503"/>
              <a:ext cx="2473206" cy="402925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  <a:scene3d>
              <a:camera prst="isometricRightUp"/>
              <a:lightRig rig="threePt" dir="t"/>
            </a:scene3d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ru-RU" b="1" dirty="0" smtClean="0">
                  <a:solidFill>
                    <a:schemeClr val="accent5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НСК – механизм</a:t>
              </a:r>
              <a:endParaRPr lang="ru-RU" b="1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endParaRPr>
            </a:p>
            <a:p>
              <a:pPr algn="ctr">
                <a:defRPr/>
              </a:pPr>
              <a:r>
                <a:rPr lang="ru-RU" b="1" dirty="0" smtClean="0">
                  <a:solidFill>
                    <a:schemeClr val="accent5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интеграции</a:t>
              </a:r>
              <a:endParaRPr lang="ru-RU" b="1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6" name="TextBox 8"/>
            <p:cNvSpPr txBox="1">
              <a:spLocks noChangeArrowheads="1"/>
            </p:cNvSpPr>
            <p:nvPr/>
          </p:nvSpPr>
          <p:spPr bwMode="auto">
            <a:xfrm>
              <a:off x="5148064" y="3339476"/>
              <a:ext cx="1440160" cy="1819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ru-RU" sz="1400" b="1" dirty="0">
                  <a:solidFill>
                    <a:schemeClr val="accent5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Рынок </a:t>
              </a:r>
              <a:r>
                <a:rPr lang="ru-RU" sz="1400" b="1" dirty="0" smtClean="0">
                  <a:solidFill>
                    <a:schemeClr val="accent5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труда</a:t>
              </a:r>
              <a:endParaRPr lang="ru-RU" sz="1400" b="1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" name="Овал 1"/>
          <p:cNvSpPr/>
          <p:nvPr/>
        </p:nvSpPr>
        <p:spPr>
          <a:xfrm>
            <a:off x="3851920" y="858023"/>
            <a:ext cx="5041255" cy="2103099"/>
          </a:xfrm>
          <a:prstGeom prst="ellipse">
            <a:avLst/>
          </a:prstGeom>
          <a:noFill/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395536" y="1486620"/>
            <a:ext cx="8429625" cy="430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200" b="1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СИСТЕМА </a:t>
            </a:r>
            <a:r>
              <a:rPr lang="ru-RU" sz="2200" b="1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НЕЗАВИСИМОЙ СЕРТИФИКАЦИИ</a:t>
            </a:r>
            <a:endParaRPr lang="ru-RU" sz="2200" b="1" dirty="0">
              <a:solidFill>
                <a:schemeClr val="accent5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AutoShape 5"/>
          <p:cNvSpPr>
            <a:spLocks noChangeArrowheads="1"/>
          </p:cNvSpPr>
          <p:nvPr/>
        </p:nvSpPr>
        <p:spPr bwMode="auto">
          <a:xfrm>
            <a:off x="395288" y="2276599"/>
            <a:ext cx="8305800" cy="720353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2000" b="1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СЕРТИФИКАЦИОННЫЕ </a:t>
            </a:r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ЦЕНТРЫ</a:t>
            </a:r>
            <a:endParaRPr lang="ru-RU" sz="2000" b="1" dirty="0">
              <a:solidFill>
                <a:schemeClr val="accent5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44" name="Picture 6" descr="110x_fig_17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" y="3629025"/>
            <a:ext cx="1397000" cy="139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5" name="Picture 7" descr="110x_fig_3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67600" y="3689350"/>
            <a:ext cx="1397000" cy="139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6" name="Picture 8" descr="110x_fig_4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56200" y="3765550"/>
            <a:ext cx="1397000" cy="139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7" name="Picture 9" descr="iStock_000004506538Small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905000" y="3617913"/>
            <a:ext cx="2511425" cy="182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AutoShape 10"/>
          <p:cNvSpPr>
            <a:spLocks noChangeArrowheads="1"/>
          </p:cNvSpPr>
          <p:nvPr/>
        </p:nvSpPr>
        <p:spPr bwMode="auto">
          <a:xfrm>
            <a:off x="1219200" y="4298950"/>
            <a:ext cx="838200" cy="457200"/>
          </a:xfrm>
          <a:prstGeom prst="chevron">
            <a:avLst>
              <a:gd name="adj" fmla="val 45833"/>
            </a:avLst>
          </a:prstGeom>
          <a:solidFill>
            <a:schemeClr val="accent5">
              <a:lumMod val="75000"/>
            </a:schemeClr>
          </a:solidFill>
          <a:ln>
            <a:noFill/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>
              <a:defRPr/>
            </a:pPr>
            <a:endParaRPr lang="ru-RU">
              <a:solidFill>
                <a:schemeClr val="accent5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AutoShape 11"/>
          <p:cNvSpPr>
            <a:spLocks noChangeArrowheads="1"/>
          </p:cNvSpPr>
          <p:nvPr/>
        </p:nvSpPr>
        <p:spPr bwMode="auto">
          <a:xfrm>
            <a:off x="4267200" y="4298950"/>
            <a:ext cx="838200" cy="457200"/>
          </a:xfrm>
          <a:prstGeom prst="chevron">
            <a:avLst>
              <a:gd name="adj" fmla="val 45833"/>
            </a:avLst>
          </a:prstGeom>
          <a:solidFill>
            <a:schemeClr val="accent5">
              <a:lumMod val="75000"/>
            </a:schemeClr>
          </a:solidFill>
          <a:ln>
            <a:noFill/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>
              <a:defRPr/>
            </a:pPr>
            <a:endParaRPr lang="ru-RU">
              <a:solidFill>
                <a:schemeClr val="accent5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AutoShape 12"/>
          <p:cNvSpPr>
            <a:spLocks noChangeArrowheads="1"/>
          </p:cNvSpPr>
          <p:nvPr/>
        </p:nvSpPr>
        <p:spPr bwMode="auto">
          <a:xfrm>
            <a:off x="6705600" y="4298950"/>
            <a:ext cx="838200" cy="457200"/>
          </a:xfrm>
          <a:prstGeom prst="chevron">
            <a:avLst>
              <a:gd name="adj" fmla="val 45833"/>
            </a:avLst>
          </a:prstGeom>
          <a:solidFill>
            <a:schemeClr val="accent5">
              <a:lumMod val="75000"/>
            </a:schemeClr>
          </a:solidFill>
          <a:ln>
            <a:noFill/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>
              <a:defRPr/>
            </a:pPr>
            <a:endParaRPr lang="ru-RU">
              <a:solidFill>
                <a:schemeClr val="accent5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251" name="Text Box 13"/>
          <p:cNvSpPr txBox="1">
            <a:spLocks noChangeArrowheads="1"/>
          </p:cNvSpPr>
          <p:nvPr/>
        </p:nvSpPr>
        <p:spPr bwMode="auto">
          <a:xfrm>
            <a:off x="7215188" y="4984750"/>
            <a:ext cx="1857375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160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Свидетельство о </a:t>
            </a:r>
          </a:p>
          <a:p>
            <a:pPr algn="ctr"/>
            <a:r>
              <a:rPr lang="ru-RU" sz="160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присвоении</a:t>
            </a:r>
          </a:p>
          <a:p>
            <a:pPr algn="ctr"/>
            <a:r>
              <a:rPr lang="ru-RU" sz="160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квалификации</a:t>
            </a:r>
          </a:p>
        </p:txBody>
      </p:sp>
      <p:sp>
        <p:nvSpPr>
          <p:cNvPr id="10252" name="Text Box 14"/>
          <p:cNvSpPr txBox="1">
            <a:spLocks noChangeArrowheads="1"/>
          </p:cNvSpPr>
          <p:nvPr/>
        </p:nvSpPr>
        <p:spPr bwMode="auto">
          <a:xfrm>
            <a:off x="260350" y="5060950"/>
            <a:ext cx="125253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160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соискатель</a:t>
            </a:r>
          </a:p>
        </p:txBody>
      </p:sp>
      <p:sp>
        <p:nvSpPr>
          <p:cNvPr id="10253" name="Text Box 15"/>
          <p:cNvSpPr txBox="1">
            <a:spLocks noChangeArrowheads="1"/>
          </p:cNvSpPr>
          <p:nvPr/>
        </p:nvSpPr>
        <p:spPr bwMode="auto">
          <a:xfrm>
            <a:off x="2214563" y="5153025"/>
            <a:ext cx="198596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160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ТЕОРЕТИЧЕСКОЕ</a:t>
            </a:r>
          </a:p>
          <a:p>
            <a:pPr algn="ctr"/>
            <a:r>
              <a:rPr lang="ru-RU" sz="160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ТЕСТИРОВАНИЕ</a:t>
            </a:r>
          </a:p>
        </p:txBody>
      </p:sp>
      <p:sp>
        <p:nvSpPr>
          <p:cNvPr id="10254" name="Text Box 16"/>
          <p:cNvSpPr txBox="1">
            <a:spLocks noChangeArrowheads="1"/>
          </p:cNvSpPr>
          <p:nvPr/>
        </p:nvSpPr>
        <p:spPr bwMode="auto">
          <a:xfrm>
            <a:off x="5000625" y="5168900"/>
            <a:ext cx="181927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160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ПРАКТИЧЕСКИЙ</a:t>
            </a:r>
          </a:p>
          <a:p>
            <a:pPr algn="ctr"/>
            <a:r>
              <a:rPr lang="ru-RU" sz="160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ЭКЗАМЕН</a:t>
            </a:r>
          </a:p>
        </p:txBody>
      </p:sp>
      <p:sp>
        <p:nvSpPr>
          <p:cNvPr id="26" name="Содержимое 2" descr="Каштан"/>
          <p:cNvSpPr>
            <a:spLocks noGrp="1"/>
          </p:cNvSpPr>
          <p:nvPr>
            <p:ph sz="quarter" idx="1"/>
          </p:nvPr>
        </p:nvSpPr>
        <p:spPr>
          <a:xfrm>
            <a:off x="0" y="432743"/>
            <a:ext cx="9144000" cy="738188"/>
          </a:xfrm>
          <a:solidFill>
            <a:schemeClr val="accent5">
              <a:lumMod val="50000"/>
            </a:schemeClr>
          </a:solidFill>
        </p:spPr>
        <p:txBody>
          <a:bodyPr>
            <a:normAutofit fontScale="92500"/>
          </a:bodyPr>
          <a:lstStyle/>
          <a:p>
            <a:pPr marL="0" indent="0" algn="ctr" eaLnBrk="1" hangingPunct="1">
              <a:buFont typeface="Wingdings 2" pitchFamily="18" charset="2"/>
              <a:buNone/>
              <a:defRPr/>
            </a:pPr>
            <a:r>
              <a:rPr lang="ru-RU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ОЦЕНКА ПРОФЕССИОНАЛЬНОЙ ПОДГОТОВЛЕННОСТИ И ПОДТВЕРЖДЕНИЕ СООТВЕТСТВИЯ КВАЛИФИКАЦИИ СПЕЦИАЛИСТОВ</a:t>
            </a:r>
          </a:p>
        </p:txBody>
      </p:sp>
    </p:spTree>
    <p:extLst>
      <p:ext uri="{BB962C8B-B14F-4D97-AF65-F5344CB8AC3E}">
        <p14:creationId xmlns:p14="http://schemas.microsoft.com/office/powerpoint/2010/main" xmlns="" val="1845390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1120793"/>
            <a:ext cx="8640960" cy="15881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Bef>
                <a:spcPct val="20000"/>
              </a:spcBef>
              <a:buFont typeface="Wingdings" pitchFamily="2" charset="2"/>
              <a:buChar char="ü"/>
              <a:defRPr/>
            </a:pPr>
            <a:r>
              <a:rPr lang="ru-RU" altLang="lv-LV" b="1" dirty="0" smtClean="0">
                <a:solidFill>
                  <a:srgbClr val="4BACC6">
                    <a:lumMod val="75000"/>
                  </a:srgbClr>
                </a:solidFill>
                <a:latin typeface="Arial" pitchFamily="34" charset="0"/>
                <a:ea typeface="MS PGothic" panose="020B0600070205080204" pitchFamily="34" charset="-128"/>
                <a:cs typeface="Arial" pitchFamily="34" charset="0"/>
              </a:rPr>
              <a:t>разработка Правил оценки </a:t>
            </a:r>
            <a:r>
              <a:rPr lang="ru-RU" altLang="lv-LV" b="1" dirty="0">
                <a:solidFill>
                  <a:srgbClr val="4BACC6">
                    <a:lumMod val="75000"/>
                  </a:srgbClr>
                </a:solidFill>
                <a:latin typeface="Arial" pitchFamily="34" charset="0"/>
                <a:ea typeface="MS PGothic" panose="020B0600070205080204" pitchFamily="34" charset="-128"/>
                <a:cs typeface="Arial" pitchFamily="34" charset="0"/>
              </a:rPr>
              <a:t>профессиональной подготовленности и подтверждения </a:t>
            </a:r>
            <a:r>
              <a:rPr lang="ru-RU" altLang="lv-LV" b="1" dirty="0" smtClean="0">
                <a:solidFill>
                  <a:srgbClr val="4BACC6">
                    <a:lumMod val="75000"/>
                  </a:srgbClr>
                </a:solidFill>
                <a:latin typeface="Arial" pitchFamily="34" charset="0"/>
                <a:ea typeface="MS PGothic" panose="020B0600070205080204" pitchFamily="34" charset="-128"/>
                <a:cs typeface="Arial" pitchFamily="34" charset="0"/>
              </a:rPr>
              <a:t>соответствия квалификации педагогических работников</a:t>
            </a:r>
          </a:p>
          <a:p>
            <a:pPr marL="285750" indent="-285750">
              <a:spcBef>
                <a:spcPct val="20000"/>
              </a:spcBef>
              <a:buFont typeface="Wingdings" pitchFamily="2" charset="2"/>
              <a:buChar char="ü"/>
              <a:defRPr/>
            </a:pPr>
            <a:endParaRPr lang="ru-RU" altLang="lv-LV" b="1" dirty="0">
              <a:solidFill>
                <a:srgbClr val="4BACC6">
                  <a:lumMod val="75000"/>
                </a:srgbClr>
              </a:solidFill>
              <a:latin typeface="Arial" pitchFamily="34" charset="0"/>
              <a:ea typeface="MS PGothic" panose="020B0600070205080204" pitchFamily="34" charset="-128"/>
              <a:cs typeface="Arial" pitchFamily="34" charset="0"/>
            </a:endParaRPr>
          </a:p>
          <a:p>
            <a:pPr marL="285750" indent="-285750">
              <a:spcBef>
                <a:spcPct val="20000"/>
              </a:spcBef>
              <a:buFont typeface="Wingdings" pitchFamily="2" charset="2"/>
              <a:buChar char="ü"/>
              <a:defRPr/>
            </a:pPr>
            <a:r>
              <a:rPr lang="ru-RU" altLang="lv-LV" b="1" dirty="0" smtClean="0">
                <a:solidFill>
                  <a:srgbClr val="4BACC6">
                    <a:lumMod val="75000"/>
                  </a:srgb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введение Квалификационного экзамена </a:t>
            </a:r>
            <a:endParaRPr lang="lv-LV" altLang="lv-LV" b="1" dirty="0">
              <a:solidFill>
                <a:srgbClr val="4BACC6">
                  <a:lumMod val="75000"/>
                </a:srgbClr>
              </a:solidFill>
              <a:latin typeface="Arial" pitchFamily="34" charset="0"/>
              <a:ea typeface="MS PGothic" panose="020B0600070205080204" pitchFamily="34" charset="-128"/>
              <a:cs typeface="Arial" pitchFamily="34" charset="0"/>
            </a:endParaRPr>
          </a:p>
        </p:txBody>
      </p:sp>
      <p:grpSp>
        <p:nvGrpSpPr>
          <p:cNvPr id="12" name="Группа 11"/>
          <p:cNvGrpSpPr/>
          <p:nvPr/>
        </p:nvGrpSpPr>
        <p:grpSpPr>
          <a:xfrm>
            <a:off x="0" y="3412604"/>
            <a:ext cx="9144000" cy="2752700"/>
            <a:chOff x="0" y="2476500"/>
            <a:chExt cx="9144000" cy="2752700"/>
          </a:xfrm>
        </p:grpSpPr>
        <p:grpSp>
          <p:nvGrpSpPr>
            <p:cNvPr id="5" name="Группа 4"/>
            <p:cNvGrpSpPr/>
            <p:nvPr/>
          </p:nvGrpSpPr>
          <p:grpSpPr>
            <a:xfrm>
              <a:off x="428625" y="3321547"/>
              <a:ext cx="8429625" cy="1907653"/>
              <a:chOff x="428625" y="1814513"/>
              <a:chExt cx="8429625" cy="1907653"/>
            </a:xfrm>
          </p:grpSpPr>
          <p:sp>
            <p:nvSpPr>
              <p:cNvPr id="6" name="Содержимое 2" descr="60%"/>
              <p:cNvSpPr>
                <a:spLocks/>
              </p:cNvSpPr>
              <p:nvPr/>
            </p:nvSpPr>
            <p:spPr bwMode="auto">
              <a:xfrm>
                <a:off x="611188" y="1814513"/>
                <a:ext cx="8064500" cy="641885"/>
              </a:xfrm>
              <a:prstGeom prst="rect">
                <a:avLst/>
              </a:prstGeom>
              <a:noFill/>
              <a:ln w="19050">
                <a:solidFill>
                  <a:schemeClr val="accent5">
                    <a:lumMod val="50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r>
                  <a:rPr lang="ru-RU" dirty="0">
                    <a:solidFill>
                      <a:schemeClr val="accent5">
                        <a:lumMod val="5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1) получить реальную оценку профессиональной пригодности педагогического  </a:t>
                </a:r>
                <a:r>
                  <a:rPr lang="ru-RU" dirty="0" smtClean="0">
                    <a:solidFill>
                      <a:schemeClr val="accent5">
                        <a:lumMod val="5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работника</a:t>
                </a:r>
                <a:endParaRPr lang="ru-RU" dirty="0">
                  <a:solidFill>
                    <a:schemeClr val="accent5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" name="Содержимое 2" descr="60%"/>
              <p:cNvSpPr>
                <a:spLocks/>
              </p:cNvSpPr>
              <p:nvPr/>
            </p:nvSpPr>
            <p:spPr bwMode="auto">
              <a:xfrm>
                <a:off x="611188" y="2564905"/>
                <a:ext cx="8064500" cy="360040"/>
              </a:xfrm>
              <a:prstGeom prst="rect">
                <a:avLst/>
              </a:prstGeom>
              <a:noFill/>
              <a:ln w="19050">
                <a:solidFill>
                  <a:schemeClr val="accent5">
                    <a:lumMod val="50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r>
                  <a:rPr lang="ru-RU" dirty="0">
                    <a:solidFill>
                      <a:schemeClr val="accent5">
                        <a:lumMod val="5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2) повысить мотивацию  педагога в повышении уровня </a:t>
                </a:r>
                <a:r>
                  <a:rPr lang="ru-RU" dirty="0" smtClean="0">
                    <a:solidFill>
                      <a:schemeClr val="accent5">
                        <a:lumMod val="5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квалификации</a:t>
                </a:r>
                <a:endParaRPr lang="ru-RU" dirty="0">
                  <a:solidFill>
                    <a:schemeClr val="accent5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" name="Содержимое 2" descr="60%"/>
              <p:cNvSpPr>
                <a:spLocks/>
              </p:cNvSpPr>
              <p:nvPr/>
            </p:nvSpPr>
            <p:spPr bwMode="auto">
              <a:xfrm>
                <a:off x="611188" y="3068960"/>
                <a:ext cx="8064500" cy="653206"/>
              </a:xfrm>
              <a:prstGeom prst="rect">
                <a:avLst/>
              </a:prstGeom>
              <a:noFill/>
              <a:ln w="19050">
                <a:solidFill>
                  <a:schemeClr val="accent5">
                    <a:lumMod val="50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r>
                  <a:rPr lang="ru-RU" dirty="0">
                    <a:solidFill>
                      <a:schemeClr val="accent5">
                        <a:lumMod val="5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3) выявить соответствие квалификаций  педагогов требованиям рынка труда</a:t>
                </a:r>
              </a:p>
            </p:txBody>
          </p:sp>
          <p:sp>
            <p:nvSpPr>
              <p:cNvPr id="9" name="Двойные круглые скобки 8"/>
              <p:cNvSpPr/>
              <p:nvPr/>
            </p:nvSpPr>
            <p:spPr>
              <a:xfrm>
                <a:off x="428625" y="2060848"/>
                <a:ext cx="8429625" cy="684077"/>
              </a:xfrm>
              <a:prstGeom prst="bracketPair">
                <a:avLst/>
              </a:prstGeom>
              <a:ln w="19050">
                <a:solidFill>
                  <a:schemeClr val="accent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10" name="Двойные круглые скобки 9"/>
              <p:cNvSpPr/>
              <p:nvPr/>
            </p:nvSpPr>
            <p:spPr>
              <a:xfrm>
                <a:off x="428625" y="2780928"/>
                <a:ext cx="8429625" cy="614635"/>
              </a:xfrm>
              <a:prstGeom prst="bracketPair">
                <a:avLst/>
              </a:prstGeom>
              <a:ln w="19050">
                <a:solidFill>
                  <a:schemeClr val="accent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/>
              </a:p>
            </p:txBody>
          </p:sp>
        </p:grpSp>
        <p:sp>
          <p:nvSpPr>
            <p:cNvPr id="11" name="Содержимое 2" descr="Каштан"/>
            <p:cNvSpPr txBox="1">
              <a:spLocks/>
            </p:cNvSpPr>
            <p:nvPr/>
          </p:nvSpPr>
          <p:spPr>
            <a:xfrm>
              <a:off x="0" y="2476500"/>
              <a:ext cx="9144000" cy="664468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</p:spPr>
          <p:txBody>
            <a:bodyPr/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Font typeface="Wingdings 2" pitchFamily="18" charset="2"/>
                <a:buNone/>
                <a:defRPr/>
              </a:pPr>
              <a:r>
                <a:rPr lang="ru-RU" sz="2000" b="1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Внедрение независимой системы подтверждения квалификации позволит:</a:t>
              </a:r>
              <a:endParaRPr lang="ru-RU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3" name="Прямоугольник 12"/>
          <p:cNvSpPr/>
          <p:nvPr/>
        </p:nvSpPr>
        <p:spPr>
          <a:xfrm>
            <a:off x="179511" y="367496"/>
            <a:ext cx="878440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20000"/>
              </a:spcBef>
              <a:defRPr/>
            </a:pPr>
            <a:r>
              <a:rPr lang="ru-RU" altLang="lv-LV" sz="2000" b="1" u="sng" dirty="0">
                <a:solidFill>
                  <a:srgbClr val="4BACC6">
                    <a:lumMod val="75000"/>
                  </a:srgb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Для внедрения независимой системы сертификации </a:t>
            </a:r>
            <a:r>
              <a:rPr lang="ru-RU" altLang="lv-LV" sz="2000" b="1" i="1" u="sng" dirty="0">
                <a:solidFill>
                  <a:srgbClr val="C00000"/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необходимо: </a:t>
            </a:r>
          </a:p>
        </p:txBody>
      </p:sp>
    </p:spTree>
    <p:extLst>
      <p:ext uri="{BB962C8B-B14F-4D97-AF65-F5344CB8AC3E}">
        <p14:creationId xmlns:p14="http://schemas.microsoft.com/office/powerpoint/2010/main" xmlns="" val="363008067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85491" y="332656"/>
            <a:ext cx="864096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20000"/>
              </a:spcBef>
              <a:defRPr/>
            </a:pPr>
            <a:r>
              <a:rPr lang="ru-RU" altLang="lv-LV" b="1" dirty="0" smtClean="0">
                <a:solidFill>
                  <a:srgbClr val="4BACC6">
                    <a:lumMod val="75000"/>
                  </a:srgbClr>
                </a:solidFill>
                <a:latin typeface="Arial" pitchFamily="34" charset="0"/>
                <a:ea typeface="MS PGothic" panose="020B0600070205080204" pitchFamily="34" charset="-128"/>
                <a:cs typeface="Arial" pitchFamily="34" charset="0"/>
              </a:rPr>
              <a:t>Методология социологического опроса</a:t>
            </a:r>
            <a:endParaRPr lang="lv-LV" altLang="lv-LV" b="1" dirty="0">
              <a:solidFill>
                <a:srgbClr val="4BACC6">
                  <a:lumMod val="75000"/>
                </a:srgbClr>
              </a:solidFill>
              <a:latin typeface="Arial" pitchFamily="34" charset="0"/>
              <a:ea typeface="MS PGothic" panose="020B0600070205080204" pitchFamily="34" charset="-128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23528" y="1187460"/>
            <a:ext cx="1008112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defRPr/>
            </a:pPr>
            <a:r>
              <a:rPr lang="ru-RU" altLang="lv-LV" b="1" dirty="0" smtClean="0">
                <a:solidFill>
                  <a:srgbClr val="4BACC6">
                    <a:lumMod val="75000"/>
                  </a:srgbClr>
                </a:solidFill>
                <a:latin typeface="Arial" pitchFamily="34" charset="0"/>
                <a:ea typeface="MS PGothic" panose="020B0600070205080204" pitchFamily="34" charset="-128"/>
                <a:cs typeface="Arial" pitchFamily="34" charset="0"/>
              </a:rPr>
              <a:t>Цель:</a:t>
            </a:r>
            <a:endParaRPr lang="lv-LV" altLang="lv-LV" b="1" dirty="0">
              <a:solidFill>
                <a:srgbClr val="4BACC6">
                  <a:lumMod val="75000"/>
                </a:srgbClr>
              </a:solidFill>
              <a:latin typeface="Arial" pitchFamily="34" charset="0"/>
              <a:ea typeface="MS PGothic" panose="020B0600070205080204" pitchFamily="34" charset="-128"/>
              <a:cs typeface="Arial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1547665" y="834450"/>
            <a:ext cx="7378786" cy="1200329"/>
          </a:xfrm>
          <a:prstGeom prst="rect">
            <a:avLst/>
          </a:prstGeom>
          <a:ln>
            <a:solidFill>
              <a:schemeClr val="accent5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выявление 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понимания сути, назначения и роли профессионального стандарта педагога;</a:t>
            </a:r>
          </a:p>
          <a:p>
            <a:pPr lvl="0"/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пробная самооценка 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педагогов в соответствии с квалификационными уровнями (подуровнями) профессионального стандарта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285491" y="2702463"/>
            <a:ext cx="1440160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defRPr/>
            </a:pPr>
            <a:r>
              <a:rPr lang="ru-RU" altLang="lv-LV" b="1" dirty="0" smtClean="0">
                <a:solidFill>
                  <a:srgbClr val="4BACC6">
                    <a:lumMod val="75000"/>
                  </a:srgbClr>
                </a:solidFill>
                <a:latin typeface="Arial" pitchFamily="34" charset="0"/>
                <a:ea typeface="MS PGothic" panose="020B0600070205080204" pitchFamily="34" charset="-128"/>
                <a:cs typeface="Arial" pitchFamily="34" charset="0"/>
              </a:rPr>
              <a:t>Структура:</a:t>
            </a:r>
            <a:endParaRPr lang="lv-LV" altLang="lv-LV" b="1" dirty="0">
              <a:solidFill>
                <a:srgbClr val="4BACC6">
                  <a:lumMod val="75000"/>
                </a:srgbClr>
              </a:solidFill>
              <a:latin typeface="Arial" pitchFamily="34" charset="0"/>
              <a:ea typeface="MS PGothic" panose="020B0600070205080204" pitchFamily="34" charset="-128"/>
              <a:cs typeface="Arial" pitchFamily="34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4012921" y="2402304"/>
            <a:ext cx="4913529" cy="369332"/>
          </a:xfrm>
          <a:prstGeom prst="rect">
            <a:avLst/>
          </a:prstGeom>
          <a:ln>
            <a:solidFill>
              <a:schemeClr val="accent5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defRPr/>
            </a:pPr>
            <a:r>
              <a:rPr lang="ru-RU" altLang="lv-LV" i="1" dirty="0" smtClean="0">
                <a:solidFill>
                  <a:srgbClr val="4BACC6">
                    <a:lumMod val="75000"/>
                  </a:srgbClr>
                </a:solidFill>
                <a:latin typeface="Arial" pitchFamily="34" charset="0"/>
                <a:ea typeface="MS PGothic" panose="020B0600070205080204" pitchFamily="34" charset="-128"/>
                <a:cs typeface="Arial" pitchFamily="34" charset="0"/>
              </a:rPr>
              <a:t>для респондентов</a:t>
            </a:r>
            <a:endParaRPr lang="lv-LV" altLang="lv-LV" i="1" dirty="0">
              <a:solidFill>
                <a:srgbClr val="4BACC6">
                  <a:lumMod val="75000"/>
                </a:srgbClr>
              </a:solidFill>
              <a:latin typeface="Arial" pitchFamily="34" charset="0"/>
              <a:ea typeface="MS PGothic" panose="020B0600070205080204" pitchFamily="34" charset="-128"/>
              <a:cs typeface="Arial" pitchFamily="34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4012922" y="3203684"/>
            <a:ext cx="4913528" cy="369332"/>
          </a:xfrm>
          <a:prstGeom prst="rect">
            <a:avLst/>
          </a:prstGeom>
          <a:ln>
            <a:solidFill>
              <a:schemeClr val="accent5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defRPr/>
            </a:pPr>
            <a:r>
              <a:rPr lang="ru-RU" altLang="lv-LV" dirty="0" smtClean="0">
                <a:solidFill>
                  <a:srgbClr val="4BACC6">
                    <a:lumMod val="75000"/>
                  </a:srgbClr>
                </a:solidFill>
                <a:latin typeface="Arial" pitchFamily="34" charset="0"/>
                <a:ea typeface="MS PGothic" panose="020B0600070205080204" pitchFamily="34" charset="-128"/>
                <a:cs typeface="Arial" pitchFamily="34" charset="0"/>
              </a:rPr>
              <a:t>для организаторов и исполнителей</a:t>
            </a:r>
            <a:endParaRPr lang="lv-LV" altLang="lv-LV" dirty="0">
              <a:solidFill>
                <a:srgbClr val="4BACC6">
                  <a:lumMod val="75000"/>
                </a:srgbClr>
              </a:solidFill>
              <a:latin typeface="Arial" pitchFamily="34" charset="0"/>
              <a:ea typeface="MS PGothic" panose="020B0600070205080204" pitchFamily="34" charset="-128"/>
              <a:cs typeface="Arial" pitchFamily="34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2123801" y="2223213"/>
            <a:ext cx="1728192" cy="701731"/>
          </a:xfrm>
          <a:prstGeom prst="rect">
            <a:avLst/>
          </a:prstGeom>
          <a:ln>
            <a:solidFill>
              <a:schemeClr val="accent5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defRPr/>
            </a:pPr>
            <a:r>
              <a:rPr lang="ru-RU" altLang="lv-LV" dirty="0" smtClean="0">
                <a:solidFill>
                  <a:srgbClr val="4BACC6">
                    <a:lumMod val="75000"/>
                  </a:srgbClr>
                </a:solidFill>
                <a:latin typeface="Arial" pitchFamily="34" charset="0"/>
                <a:ea typeface="MS PGothic" panose="020B0600070205080204" pitchFamily="34" charset="-128"/>
                <a:cs typeface="Arial" pitchFamily="34" charset="0"/>
              </a:rPr>
              <a:t>Анкета № 1</a:t>
            </a:r>
          </a:p>
          <a:p>
            <a:pPr>
              <a:spcBef>
                <a:spcPct val="20000"/>
              </a:spcBef>
              <a:defRPr/>
            </a:pPr>
            <a:r>
              <a:rPr lang="ru-RU" altLang="lv-LV" dirty="0" smtClean="0">
                <a:solidFill>
                  <a:srgbClr val="4BACC6">
                    <a:lumMod val="75000"/>
                  </a:srgbClr>
                </a:solidFill>
                <a:latin typeface="Arial" pitchFamily="34" charset="0"/>
                <a:ea typeface="MS PGothic" panose="020B0600070205080204" pitchFamily="34" charset="-128"/>
                <a:cs typeface="Arial" pitchFamily="34" charset="0"/>
              </a:rPr>
              <a:t>Анкета № 2</a:t>
            </a:r>
            <a:endParaRPr lang="lv-LV" altLang="lv-LV" dirty="0">
              <a:solidFill>
                <a:srgbClr val="4BACC6">
                  <a:lumMod val="75000"/>
                </a:srgbClr>
              </a:solidFill>
              <a:latin typeface="Arial" pitchFamily="34" charset="0"/>
              <a:ea typeface="MS PGothic" panose="020B0600070205080204" pitchFamily="34" charset="-128"/>
              <a:cs typeface="Arial" pitchFamily="34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2123801" y="3068960"/>
            <a:ext cx="1728192" cy="701731"/>
          </a:xfrm>
          <a:prstGeom prst="rect">
            <a:avLst/>
          </a:prstGeom>
          <a:ln>
            <a:solidFill>
              <a:schemeClr val="accent5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defRPr/>
            </a:pPr>
            <a:r>
              <a:rPr lang="ru-RU" altLang="lv-LV" dirty="0" err="1" smtClean="0">
                <a:solidFill>
                  <a:srgbClr val="4BACC6">
                    <a:lumMod val="75000"/>
                  </a:srgbClr>
                </a:solidFill>
                <a:latin typeface="Arial" pitchFamily="34" charset="0"/>
                <a:ea typeface="MS PGothic" panose="020B0600070205080204" pitchFamily="34" charset="-128"/>
                <a:cs typeface="Arial" pitchFamily="34" charset="0"/>
              </a:rPr>
              <a:t>ТехКарта</a:t>
            </a:r>
            <a:r>
              <a:rPr lang="ru-RU" altLang="lv-LV" dirty="0" smtClean="0">
                <a:solidFill>
                  <a:srgbClr val="4BACC6">
                    <a:lumMod val="75000"/>
                  </a:srgbClr>
                </a:solidFill>
                <a:latin typeface="Arial" pitchFamily="34" charset="0"/>
                <a:ea typeface="MS PGothic" panose="020B0600070205080204" pitchFamily="34" charset="-128"/>
                <a:cs typeface="Arial" pitchFamily="34" charset="0"/>
              </a:rPr>
              <a:t> № 1</a:t>
            </a:r>
          </a:p>
          <a:p>
            <a:pPr>
              <a:spcBef>
                <a:spcPct val="20000"/>
              </a:spcBef>
              <a:defRPr/>
            </a:pPr>
            <a:r>
              <a:rPr lang="ru-RU" altLang="lv-LV" dirty="0" err="1" smtClean="0">
                <a:solidFill>
                  <a:srgbClr val="4BACC6">
                    <a:lumMod val="75000"/>
                  </a:srgbClr>
                </a:solidFill>
                <a:latin typeface="Arial" pitchFamily="34" charset="0"/>
                <a:ea typeface="MS PGothic" panose="020B0600070205080204" pitchFamily="34" charset="-128"/>
                <a:cs typeface="Arial" pitchFamily="34" charset="0"/>
              </a:rPr>
              <a:t>ТехКарта</a:t>
            </a:r>
            <a:r>
              <a:rPr lang="ru-RU" altLang="lv-LV" dirty="0" smtClean="0">
                <a:solidFill>
                  <a:srgbClr val="4BACC6">
                    <a:lumMod val="75000"/>
                  </a:srgbClr>
                </a:solidFill>
                <a:latin typeface="Arial" pitchFamily="34" charset="0"/>
                <a:ea typeface="MS PGothic" panose="020B0600070205080204" pitchFamily="34" charset="-128"/>
                <a:cs typeface="Arial" pitchFamily="34" charset="0"/>
              </a:rPr>
              <a:t> № 2</a:t>
            </a:r>
            <a:endParaRPr lang="lv-LV" altLang="lv-LV" dirty="0">
              <a:solidFill>
                <a:srgbClr val="4BACC6">
                  <a:lumMod val="75000"/>
                </a:srgbClr>
              </a:solidFill>
              <a:latin typeface="Arial" pitchFamily="34" charset="0"/>
              <a:ea typeface="MS PGothic" panose="020B0600070205080204" pitchFamily="34" charset="-128"/>
              <a:cs typeface="Arial" pitchFamily="34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323528" y="4067780"/>
            <a:ext cx="3528466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defRPr/>
            </a:pPr>
            <a:r>
              <a:rPr lang="ru-RU" altLang="lv-LV" b="1" dirty="0" smtClean="0">
                <a:solidFill>
                  <a:srgbClr val="4BACC6">
                    <a:lumMod val="75000"/>
                  </a:srgbClr>
                </a:solidFill>
                <a:latin typeface="Arial" pitchFamily="34" charset="0"/>
                <a:ea typeface="MS PGothic" panose="020B0600070205080204" pitchFamily="34" charset="-128"/>
                <a:cs typeface="Arial" pitchFamily="34" charset="0"/>
              </a:rPr>
              <a:t>Категории респондентов:</a:t>
            </a:r>
            <a:endParaRPr lang="lv-LV" altLang="lv-LV" b="1" dirty="0">
              <a:solidFill>
                <a:srgbClr val="4BACC6">
                  <a:lumMod val="75000"/>
                </a:srgbClr>
              </a:solidFill>
              <a:latin typeface="Arial" pitchFamily="34" charset="0"/>
              <a:ea typeface="MS PGothic" panose="020B0600070205080204" pitchFamily="34" charset="-128"/>
              <a:cs typeface="Arial" pitchFamily="34" charset="0"/>
            </a:endParaRPr>
          </a:p>
        </p:txBody>
      </p:sp>
      <p:graphicFrame>
        <p:nvGraphicFramePr>
          <p:cNvPr id="27" name="Таблица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736612262"/>
              </p:ext>
            </p:extLst>
          </p:nvPr>
        </p:nvGraphicFramePr>
        <p:xfrm>
          <a:off x="285490" y="4902944"/>
          <a:ext cx="6662774" cy="1676400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2874903"/>
                <a:gridCol w="3787871"/>
              </a:tblGrid>
              <a:tr h="327635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2"/>
                          </a:solidFill>
                        </a:rPr>
                        <a:t>Уровни образования</a:t>
                      </a:r>
                      <a:endParaRPr lang="ru-RU" sz="1600" b="1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smtClean="0">
                          <a:solidFill>
                            <a:schemeClr val="tx2"/>
                          </a:solidFill>
                        </a:rPr>
                        <a:t>Уровни профессионального</a:t>
                      </a:r>
                      <a:r>
                        <a:rPr lang="ru-RU" sz="1600" b="1" baseline="0" smtClean="0">
                          <a:solidFill>
                            <a:schemeClr val="tx2"/>
                          </a:solidFill>
                        </a:rPr>
                        <a:t> </a:t>
                      </a:r>
                      <a:r>
                        <a:rPr lang="ru-RU" sz="1600" b="1" smtClean="0">
                          <a:solidFill>
                            <a:schemeClr val="tx2"/>
                          </a:solidFill>
                        </a:rPr>
                        <a:t>стандарта</a:t>
                      </a:r>
                      <a:endParaRPr lang="ru-RU" sz="1600" b="1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  <a:tr h="327635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ДВО</a:t>
                      </a:r>
                      <a:endParaRPr lang="ru-RU" sz="160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4-5-6</a:t>
                      </a:r>
                      <a:endParaRPr lang="ru-RU" sz="160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27635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СО</a:t>
                      </a:r>
                      <a:endParaRPr lang="ru-RU" sz="160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4-5-6</a:t>
                      </a:r>
                      <a:endParaRPr lang="ru-RU" sz="160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27635">
                <a:tc>
                  <a:txBody>
                    <a:bodyPr/>
                    <a:lstStyle/>
                    <a:p>
                      <a:r>
                        <a:rPr lang="ru-RU" sz="1600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ТиПО</a:t>
                      </a:r>
                      <a:endParaRPr lang="ru-RU" sz="160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5-6-7</a:t>
                      </a:r>
                      <a:endParaRPr lang="ru-RU" sz="160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27635">
                <a:tc>
                  <a:txBody>
                    <a:bodyPr/>
                    <a:lstStyle/>
                    <a:p>
                      <a:r>
                        <a:rPr lang="ru-RU" sz="1600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ВиПО</a:t>
                      </a:r>
                      <a:endParaRPr lang="ru-RU" sz="160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7-8</a:t>
                      </a:r>
                      <a:endParaRPr lang="ru-RU" sz="160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" name="Прямоугольник 11"/>
          <p:cNvSpPr/>
          <p:nvPr/>
        </p:nvSpPr>
        <p:spPr>
          <a:xfrm>
            <a:off x="4012922" y="3933056"/>
            <a:ext cx="4913529" cy="646331"/>
          </a:xfrm>
          <a:prstGeom prst="rect">
            <a:avLst/>
          </a:prstGeom>
          <a:ln>
            <a:solidFill>
              <a:schemeClr val="accent5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defRPr/>
            </a:pPr>
            <a:r>
              <a:rPr lang="ru-RU" altLang="lv-LV" dirty="0" smtClean="0">
                <a:solidFill>
                  <a:srgbClr val="4BACC6">
                    <a:lumMod val="75000"/>
                  </a:srgbClr>
                </a:solidFill>
                <a:latin typeface="Arial" pitchFamily="34" charset="0"/>
                <a:ea typeface="MS PGothic" panose="020B0600070205080204" pitchFamily="34" charset="-128"/>
                <a:cs typeface="Arial" pitchFamily="34" charset="0"/>
              </a:rPr>
              <a:t>педагоги организаций всех уровней образования</a:t>
            </a:r>
            <a:endParaRPr lang="lv-LV" altLang="lv-LV" dirty="0">
              <a:solidFill>
                <a:srgbClr val="4BACC6">
                  <a:lumMod val="75000"/>
                </a:srgbClr>
              </a:solidFill>
              <a:latin typeface="Arial" pitchFamily="34" charset="0"/>
              <a:ea typeface="MS PGothic" panose="020B0600070205080204" pitchFamily="34" charset="-128"/>
              <a:cs typeface="Arial" pitchFamily="34" charset="0"/>
            </a:endParaRPr>
          </a:p>
        </p:txBody>
      </p:sp>
      <p:cxnSp>
        <p:nvCxnSpPr>
          <p:cNvPr id="5" name="Прямая со стрелкой 4"/>
          <p:cNvCxnSpPr>
            <a:stCxn id="4" idx="3"/>
          </p:cNvCxnSpPr>
          <p:nvPr/>
        </p:nvCxnSpPr>
        <p:spPr>
          <a:xfrm flipV="1">
            <a:off x="1331640" y="1340768"/>
            <a:ext cx="216025" cy="0"/>
          </a:xfrm>
          <a:prstGeom prst="straightConnector1">
            <a:avLst/>
          </a:prstGeom>
          <a:ln w="1905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>
            <a:endCxn id="24" idx="1"/>
          </p:cNvCxnSpPr>
          <p:nvPr/>
        </p:nvCxnSpPr>
        <p:spPr>
          <a:xfrm flipV="1">
            <a:off x="1763687" y="2574079"/>
            <a:ext cx="360114" cy="335235"/>
          </a:xfrm>
          <a:prstGeom prst="straightConnector1">
            <a:avLst/>
          </a:prstGeom>
          <a:ln w="1905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>
            <a:endCxn id="25" idx="1"/>
          </p:cNvCxnSpPr>
          <p:nvPr/>
        </p:nvCxnSpPr>
        <p:spPr>
          <a:xfrm>
            <a:off x="1763688" y="2900140"/>
            <a:ext cx="360113" cy="519686"/>
          </a:xfrm>
          <a:prstGeom prst="straightConnector1">
            <a:avLst/>
          </a:prstGeom>
          <a:ln w="1905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>
            <a:stCxn id="26" idx="3"/>
          </p:cNvCxnSpPr>
          <p:nvPr/>
        </p:nvCxnSpPr>
        <p:spPr>
          <a:xfrm>
            <a:off x="3851994" y="4252446"/>
            <a:ext cx="180000" cy="0"/>
          </a:xfrm>
          <a:prstGeom prst="straightConnector1">
            <a:avLst/>
          </a:prstGeom>
          <a:ln w="1905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Соединительная линия уступом 12"/>
          <p:cNvCxnSpPr/>
          <p:nvPr/>
        </p:nvCxnSpPr>
        <p:spPr>
          <a:xfrm flipH="1">
            <a:off x="6948264" y="4328230"/>
            <a:ext cx="1834171" cy="1333018"/>
          </a:xfrm>
          <a:prstGeom prst="bentConnector3">
            <a:avLst>
              <a:gd name="adj1" fmla="val -12463"/>
            </a:avLst>
          </a:prstGeom>
          <a:ln w="19050">
            <a:solidFill>
              <a:schemeClr val="accent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9165454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1249014"/>
            <a:ext cx="1080000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defRPr/>
            </a:pPr>
            <a:r>
              <a:rPr lang="ru-RU" altLang="lv-LV" b="1" dirty="0" smtClean="0">
                <a:solidFill>
                  <a:srgbClr val="4BACC6">
                    <a:lumMod val="75000"/>
                  </a:srgbClr>
                </a:solidFill>
                <a:latin typeface="Arial" pitchFamily="34" charset="0"/>
                <a:ea typeface="MS PGothic" panose="020B0600070205080204" pitchFamily="34" charset="-128"/>
                <a:cs typeface="Arial" pitchFamily="34" charset="0"/>
              </a:rPr>
              <a:t>Этапы:</a:t>
            </a:r>
            <a:endParaRPr lang="lv-LV" altLang="lv-LV" b="1" dirty="0">
              <a:solidFill>
                <a:srgbClr val="4BACC6">
                  <a:lumMod val="75000"/>
                </a:srgbClr>
              </a:solidFill>
              <a:latin typeface="Arial" pitchFamily="34" charset="0"/>
              <a:ea typeface="MS PGothic" panose="020B0600070205080204" pitchFamily="34" charset="-128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71249" y="4571836"/>
            <a:ext cx="1584176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defRPr/>
            </a:pPr>
            <a:r>
              <a:rPr lang="ru-RU" altLang="lv-LV" b="1" dirty="0" smtClean="0">
                <a:solidFill>
                  <a:srgbClr val="4BACC6">
                    <a:lumMod val="75000"/>
                  </a:srgbClr>
                </a:solidFill>
                <a:latin typeface="Arial" pitchFamily="34" charset="0"/>
                <a:ea typeface="MS PGothic" panose="020B0600070205080204" pitchFamily="34" charset="-128"/>
                <a:cs typeface="Arial" pitchFamily="34" charset="0"/>
              </a:rPr>
              <a:t>Процедуры:</a:t>
            </a:r>
            <a:endParaRPr lang="lv-LV" altLang="lv-LV" b="1" dirty="0">
              <a:solidFill>
                <a:srgbClr val="4BACC6">
                  <a:lumMod val="75000"/>
                </a:srgbClr>
              </a:solidFill>
              <a:latin typeface="Arial" pitchFamily="34" charset="0"/>
              <a:ea typeface="MS PGothic" panose="020B0600070205080204" pitchFamily="34" charset="-128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23528" y="2686273"/>
            <a:ext cx="2448272" cy="64633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defRPr/>
            </a:pPr>
            <a:r>
              <a:rPr lang="ru-RU" altLang="lv-LV" b="1" dirty="0" smtClean="0">
                <a:solidFill>
                  <a:srgbClr val="4BACC6">
                    <a:lumMod val="75000"/>
                  </a:srgbClr>
                </a:solidFill>
                <a:latin typeface="Arial" pitchFamily="34" charset="0"/>
                <a:ea typeface="MS PGothic" panose="020B0600070205080204" pitchFamily="34" charset="-128"/>
                <a:cs typeface="Arial" pitchFamily="34" charset="0"/>
              </a:rPr>
              <a:t>Организаторы и исполнители:</a:t>
            </a:r>
            <a:endParaRPr lang="lv-LV" altLang="lv-LV" b="1" dirty="0">
              <a:solidFill>
                <a:srgbClr val="4BACC6">
                  <a:lumMod val="75000"/>
                </a:srgbClr>
              </a:solidFill>
              <a:latin typeface="Arial" pitchFamily="34" charset="0"/>
              <a:ea typeface="MS PGothic" panose="020B0600070205080204" pitchFamily="34" charset="-128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691680" y="413956"/>
            <a:ext cx="7200800" cy="2031325"/>
          </a:xfrm>
          <a:prstGeom prst="rect">
            <a:avLst/>
          </a:prstGeom>
          <a:ln>
            <a:solidFill>
              <a:schemeClr val="accent5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ru-RU" sz="1400" dirty="0">
                <a:solidFill>
                  <a:schemeClr val="accent5">
                    <a:lumMod val="75000"/>
                  </a:schemeClr>
                </a:solidFill>
              </a:rPr>
              <a:t>1-й этап – разработка технологических карт соцопроса</a:t>
            </a:r>
          </a:p>
          <a:p>
            <a:r>
              <a:rPr lang="ru-RU" sz="1400" dirty="0">
                <a:solidFill>
                  <a:schemeClr val="accent5">
                    <a:lumMod val="75000"/>
                  </a:schemeClr>
                </a:solidFill>
              </a:rPr>
              <a:t>2-й этап – обсуждение и доработка технологических карт соцопроса в рабочей группе</a:t>
            </a:r>
          </a:p>
          <a:p>
            <a:r>
              <a:rPr lang="ru-RU" sz="1400" dirty="0">
                <a:solidFill>
                  <a:schemeClr val="accent5">
                    <a:lumMod val="75000"/>
                  </a:schemeClr>
                </a:solidFill>
              </a:rPr>
              <a:t>3-й этап – проведение семинара (инструктажа) для представителей вузов</a:t>
            </a:r>
          </a:p>
          <a:p>
            <a:r>
              <a:rPr lang="ru-RU" sz="1400" dirty="0">
                <a:solidFill>
                  <a:schemeClr val="accent5">
                    <a:lumMod val="75000"/>
                  </a:schemeClr>
                </a:solidFill>
              </a:rPr>
              <a:t>4-й этап – проведение разъяснительной работы и соцопроса среди педагогов</a:t>
            </a:r>
          </a:p>
          <a:p>
            <a:r>
              <a:rPr lang="ru-RU" sz="1400" dirty="0">
                <a:solidFill>
                  <a:schemeClr val="accent5">
                    <a:lumMod val="75000"/>
                  </a:schemeClr>
                </a:solidFill>
              </a:rPr>
              <a:t>5-й этап – сбор первичных материалов соцопроса</a:t>
            </a:r>
          </a:p>
          <a:p>
            <a:r>
              <a:rPr lang="ru-RU" sz="1400" dirty="0">
                <a:solidFill>
                  <a:schemeClr val="accent5">
                    <a:lumMod val="75000"/>
                  </a:schemeClr>
                </a:solidFill>
              </a:rPr>
              <a:t>6-й этап – обработка потока данных (по каждому региону)</a:t>
            </a:r>
          </a:p>
          <a:p>
            <a:r>
              <a:rPr lang="ru-RU" sz="1400" dirty="0">
                <a:solidFill>
                  <a:schemeClr val="accent5">
                    <a:lumMod val="75000"/>
                  </a:schemeClr>
                </a:solidFill>
              </a:rPr>
              <a:t>7-й этап – обобщение данных по стране</a:t>
            </a:r>
          </a:p>
          <a:p>
            <a:r>
              <a:rPr lang="ru-RU" sz="1400" dirty="0">
                <a:solidFill>
                  <a:schemeClr val="accent5">
                    <a:lumMod val="75000"/>
                  </a:schemeClr>
                </a:solidFill>
              </a:rPr>
              <a:t>8-й этап – подготовка аналитической справки по итогам соцопроса</a:t>
            </a:r>
          </a:p>
          <a:p>
            <a:r>
              <a:rPr lang="ru-RU" sz="1400" dirty="0">
                <a:solidFill>
                  <a:schemeClr val="accent5">
                    <a:lumMod val="75000"/>
                  </a:schemeClr>
                </a:solidFill>
              </a:rPr>
              <a:t>9-й этап – доработка (корректировка) профессионального стандарта </a:t>
            </a:r>
            <a:r>
              <a:rPr lang="ru-RU" sz="1400" dirty="0" smtClean="0">
                <a:solidFill>
                  <a:schemeClr val="accent5">
                    <a:lumMod val="75000"/>
                  </a:schemeClr>
                </a:solidFill>
              </a:rPr>
              <a:t>педагога</a:t>
            </a:r>
            <a:endParaRPr lang="lv-LV" altLang="lv-LV" sz="1400" dirty="0">
              <a:solidFill>
                <a:schemeClr val="accent5">
                  <a:lumMod val="75000"/>
                </a:schemeClr>
              </a:solidFill>
              <a:latin typeface="Arial" pitchFamily="34" charset="0"/>
              <a:ea typeface="MS PGothic" panose="020B0600070205080204" pitchFamily="34" charset="-128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059832" y="2780928"/>
            <a:ext cx="5832648" cy="369332"/>
          </a:xfrm>
          <a:prstGeom prst="rect">
            <a:avLst/>
          </a:prstGeom>
          <a:ln>
            <a:solidFill>
              <a:schemeClr val="accent5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defRPr/>
            </a:pPr>
            <a:r>
              <a:rPr lang="ru-RU" altLang="lv-LV" dirty="0" smtClean="0">
                <a:solidFill>
                  <a:srgbClr val="4BACC6">
                    <a:lumMod val="75000"/>
                  </a:srgbClr>
                </a:solidFill>
                <a:latin typeface="Arial" pitchFamily="34" charset="0"/>
                <a:ea typeface="MS PGothic" panose="020B0600070205080204" pitchFamily="34" charset="-128"/>
                <a:cs typeface="Arial" pitchFamily="34" charset="0"/>
              </a:rPr>
              <a:t>В каждом регионе – базовый вуз</a:t>
            </a:r>
            <a:endParaRPr lang="lv-LV" altLang="lv-LV" dirty="0">
              <a:solidFill>
                <a:srgbClr val="4BACC6">
                  <a:lumMod val="75000"/>
                </a:srgbClr>
              </a:solidFill>
              <a:latin typeface="Arial" pitchFamily="34" charset="0"/>
              <a:ea typeface="MS PGothic" panose="020B0600070205080204" pitchFamily="34" charset="-128"/>
              <a:cs typeface="Arial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195736" y="3705999"/>
            <a:ext cx="6768752" cy="2092881"/>
          </a:xfrm>
          <a:prstGeom prst="rect">
            <a:avLst/>
          </a:prstGeom>
          <a:ln>
            <a:solidFill>
              <a:schemeClr val="accent5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defRPr/>
            </a:pPr>
            <a:r>
              <a:rPr lang="ru-RU" altLang="lv-LV" b="1" dirty="0" smtClean="0">
                <a:solidFill>
                  <a:srgbClr val="4BACC6">
                    <a:lumMod val="75000"/>
                  </a:srgbClr>
                </a:solidFill>
                <a:latin typeface="Arial" pitchFamily="34" charset="0"/>
                <a:ea typeface="MS PGothic" panose="020B0600070205080204" pitchFamily="34" charset="-128"/>
                <a:cs typeface="Arial" pitchFamily="34" charset="0"/>
              </a:rPr>
              <a:t>Базовый вуз </a:t>
            </a:r>
          </a:p>
          <a:p>
            <a:pPr marL="285750" indent="-285750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ru-RU" altLang="lv-LV" sz="1600" dirty="0" smtClean="0">
                <a:solidFill>
                  <a:srgbClr val="4BACC6">
                    <a:lumMod val="75000"/>
                  </a:srgbClr>
                </a:solidFill>
                <a:latin typeface="Arial" pitchFamily="34" charset="0"/>
                <a:ea typeface="MS PGothic" panose="020B0600070205080204" pitchFamily="34" charset="-128"/>
                <a:cs typeface="Arial" pitchFamily="34" charset="0"/>
              </a:rPr>
              <a:t>назначает ответственного за соцопрос приказом ректора вуза</a:t>
            </a:r>
          </a:p>
          <a:p>
            <a:pPr marL="285750" indent="-285750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ru-RU" altLang="lv-LV" sz="1600" dirty="0" smtClean="0">
                <a:solidFill>
                  <a:srgbClr val="4BACC6">
                    <a:lumMod val="75000"/>
                  </a:srgbClr>
                </a:solidFill>
                <a:latin typeface="Arial" pitchFamily="34" charset="0"/>
                <a:ea typeface="MS PGothic" panose="020B0600070205080204" pitchFamily="34" charset="-128"/>
                <a:cs typeface="Arial" pitchFamily="34" charset="0"/>
              </a:rPr>
              <a:t>привлекает, другие вузы, УО, региональные филиалы профсоюза работников образования;</a:t>
            </a:r>
          </a:p>
          <a:p>
            <a:pPr marL="285750" indent="-285750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ru-RU" altLang="lv-LV" sz="1600" dirty="0" smtClean="0">
                <a:solidFill>
                  <a:srgbClr val="4BACC6">
                    <a:lumMod val="75000"/>
                  </a:srgbClr>
                </a:solidFill>
                <a:latin typeface="Arial" pitchFamily="34" charset="0"/>
                <a:ea typeface="MS PGothic" panose="020B0600070205080204" pitchFamily="34" charset="-128"/>
                <a:cs typeface="Arial" pitchFamily="34" charset="0"/>
              </a:rPr>
              <a:t>собирает первичный материал;</a:t>
            </a:r>
          </a:p>
          <a:p>
            <a:pPr marL="285750" indent="-285750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ru-RU" altLang="lv-LV" sz="1600" dirty="0" smtClean="0">
                <a:solidFill>
                  <a:srgbClr val="4BACC6">
                    <a:lumMod val="75000"/>
                  </a:srgbClr>
                </a:solidFill>
                <a:latin typeface="Arial" pitchFamily="34" charset="0"/>
                <a:ea typeface="MS PGothic" panose="020B0600070205080204" pitchFamily="34" charset="-128"/>
                <a:cs typeface="Arial" pitchFamily="34" charset="0"/>
              </a:rPr>
              <a:t>обрабатывает поток информации;</a:t>
            </a:r>
          </a:p>
          <a:p>
            <a:pPr marL="285750" indent="-285750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ru-RU" altLang="lv-LV" sz="1600" dirty="0" smtClean="0">
                <a:solidFill>
                  <a:srgbClr val="4BACC6">
                    <a:lumMod val="75000"/>
                  </a:srgbClr>
                </a:solidFill>
                <a:latin typeface="Arial" pitchFamily="34" charset="0"/>
                <a:ea typeface="MS PGothic" panose="020B0600070205080204" pitchFamily="34" charset="-128"/>
                <a:cs typeface="Arial" pitchFamily="34" charset="0"/>
              </a:rPr>
              <a:t>Представляет аналитическую справку по региону</a:t>
            </a:r>
          </a:p>
        </p:txBody>
      </p:sp>
      <p:cxnSp>
        <p:nvCxnSpPr>
          <p:cNvPr id="9" name="Прямая со стрелкой 8"/>
          <p:cNvCxnSpPr>
            <a:stCxn id="4" idx="3"/>
            <a:endCxn id="12" idx="1"/>
          </p:cNvCxnSpPr>
          <p:nvPr/>
        </p:nvCxnSpPr>
        <p:spPr>
          <a:xfrm flipV="1">
            <a:off x="1855425" y="4752440"/>
            <a:ext cx="340311" cy="4062"/>
          </a:xfrm>
          <a:prstGeom prst="straightConnector1">
            <a:avLst/>
          </a:prstGeom>
          <a:ln w="1905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 flipV="1">
            <a:off x="2777559" y="2965594"/>
            <a:ext cx="340311" cy="4062"/>
          </a:xfrm>
          <a:prstGeom prst="straightConnector1">
            <a:avLst/>
          </a:prstGeom>
          <a:ln w="1905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flipV="1">
            <a:off x="1364943" y="1429618"/>
            <a:ext cx="340311" cy="4062"/>
          </a:xfrm>
          <a:prstGeom prst="straightConnector1">
            <a:avLst/>
          </a:prstGeom>
          <a:ln w="1905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8676791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3019599"/>
            <a:ext cx="79208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solidFill>
                  <a:schemeClr val="accent5">
                    <a:lumMod val="75000"/>
                  </a:schemeClr>
                </a:solidFill>
              </a:rPr>
              <a:t>Спасибо за внимание!</a:t>
            </a:r>
            <a:endParaRPr lang="ru-RU" sz="4400" b="1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477981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Группа 28"/>
          <p:cNvGrpSpPr/>
          <p:nvPr/>
        </p:nvGrpSpPr>
        <p:grpSpPr>
          <a:xfrm>
            <a:off x="190905" y="177302"/>
            <a:ext cx="6656251" cy="6276033"/>
            <a:chOff x="325438" y="172616"/>
            <a:chExt cx="7389458" cy="6145986"/>
          </a:xfrm>
        </p:grpSpPr>
        <p:grpSp>
          <p:nvGrpSpPr>
            <p:cNvPr id="3" name="Группа 32"/>
            <p:cNvGrpSpPr>
              <a:grpSpLocks/>
            </p:cNvGrpSpPr>
            <p:nvPr/>
          </p:nvGrpSpPr>
          <p:grpSpPr bwMode="auto">
            <a:xfrm>
              <a:off x="2481263" y="1196552"/>
              <a:ext cx="4306659" cy="2691655"/>
              <a:chOff x="611560" y="981285"/>
              <a:chExt cx="4307758" cy="2690528"/>
            </a:xfrm>
          </p:grpSpPr>
          <p:sp>
            <p:nvSpPr>
              <p:cNvPr id="6" name="Прямоугольник 5"/>
              <p:cNvSpPr/>
              <p:nvPr/>
            </p:nvSpPr>
            <p:spPr>
              <a:xfrm>
                <a:off x="1332469" y="2677612"/>
                <a:ext cx="3586849" cy="994201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5">
                    <a:lumMod val="75000"/>
                  </a:schemeClr>
                </a:solidFill>
              </a:ln>
            </p:spPr>
            <p:txBody>
              <a:bodyPr wrap="square">
                <a:spAutoFit/>
              </a:bodyPr>
              <a:lstStyle/>
              <a:p>
                <a:pPr>
                  <a:spcAft>
                    <a:spcPts val="1200"/>
                  </a:spcAft>
                  <a:defRPr/>
                </a:pPr>
                <a:r>
                  <a:rPr lang="ru-RU" sz="2000" b="1" dirty="0">
                    <a:solidFill>
                      <a:schemeClr val="accent5">
                        <a:lumMod val="5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Оценка и </a:t>
                </a:r>
                <a:r>
                  <a:rPr lang="ru-RU" sz="2000" b="1" dirty="0" smtClean="0">
                    <a:solidFill>
                      <a:schemeClr val="accent5">
                        <a:lumMod val="5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подтверждение квалификаций</a:t>
                </a:r>
                <a:endParaRPr lang="ru-RU" sz="2000" b="1" dirty="0">
                  <a:solidFill>
                    <a:schemeClr val="accent5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4" name="Группа 31"/>
              <p:cNvGrpSpPr>
                <a:grpSpLocks/>
              </p:cNvGrpSpPr>
              <p:nvPr/>
            </p:nvGrpSpPr>
            <p:grpSpPr bwMode="auto">
              <a:xfrm>
                <a:off x="611560" y="1052694"/>
                <a:ext cx="719320" cy="2088274"/>
                <a:chOff x="323528" y="1052694"/>
                <a:chExt cx="1007048" cy="2088274"/>
              </a:xfrm>
            </p:grpSpPr>
            <p:sp>
              <p:nvSpPr>
                <p:cNvPr id="9" name="Выгнутая влево стрелка 8"/>
                <p:cNvSpPr/>
                <p:nvPr/>
              </p:nvSpPr>
              <p:spPr>
                <a:xfrm>
                  <a:off x="323528" y="2204736"/>
                  <a:ext cx="1007048" cy="936232"/>
                </a:xfrm>
                <a:prstGeom prst="curvedRightArrow">
                  <a:avLst/>
                </a:prstGeom>
                <a:solidFill>
                  <a:schemeClr val="accent5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ru-RU" sz="1400">
                    <a:solidFill>
                      <a:schemeClr val="accent5">
                        <a:lumMod val="50000"/>
                      </a:schemeClr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0" name="Выгнутая влево стрелка 9"/>
                <p:cNvSpPr/>
                <p:nvPr/>
              </p:nvSpPr>
              <p:spPr>
                <a:xfrm>
                  <a:off x="323528" y="1647756"/>
                  <a:ext cx="1007048" cy="936232"/>
                </a:xfrm>
                <a:prstGeom prst="curvedRightArrow">
                  <a:avLst/>
                </a:prstGeom>
                <a:solidFill>
                  <a:schemeClr val="accent5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ru-RU" sz="1400">
                    <a:solidFill>
                      <a:schemeClr val="accent5">
                        <a:lumMod val="50000"/>
                      </a:schemeClr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1" name="Выгнутая влево стрелка 10"/>
                <p:cNvSpPr/>
                <p:nvPr/>
              </p:nvSpPr>
              <p:spPr>
                <a:xfrm>
                  <a:off x="323528" y="1052694"/>
                  <a:ext cx="1007048" cy="936232"/>
                </a:xfrm>
                <a:prstGeom prst="curvedRightArrow">
                  <a:avLst/>
                </a:prstGeom>
                <a:solidFill>
                  <a:schemeClr val="accent5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ru-RU" sz="1400">
                    <a:solidFill>
                      <a:schemeClr val="accent5">
                        <a:lumMod val="50000"/>
                      </a:schemeClr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sp>
            <p:nvSpPr>
              <p:cNvPr id="5" name="Прямоугольник 4"/>
              <p:cNvSpPr/>
              <p:nvPr/>
            </p:nvSpPr>
            <p:spPr>
              <a:xfrm>
                <a:off x="1330880" y="2149196"/>
                <a:ext cx="971996" cy="399942"/>
              </a:xfrm>
              <a:prstGeom prst="rect">
                <a:avLst/>
              </a:prstGeom>
              <a:solidFill>
                <a:schemeClr val="accent5">
                  <a:lumMod val="75000"/>
                </a:schemeClr>
              </a:solidFill>
              <a:ln>
                <a:solidFill>
                  <a:schemeClr val="accent5">
                    <a:lumMod val="75000"/>
                  </a:schemeClr>
                </a:solidFill>
              </a:ln>
            </p:spPr>
            <p:txBody>
              <a:bodyPr wrap="square">
                <a:spAutoFit/>
              </a:bodyPr>
              <a:lstStyle/>
              <a:p>
                <a:pPr marL="285750" indent="-285750">
                  <a:spcAft>
                    <a:spcPts val="1200"/>
                  </a:spcAft>
                  <a:defRPr/>
                </a:pPr>
                <a:r>
                  <a:rPr lang="ru-RU" sz="2000" b="1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ПС</a:t>
                </a:r>
              </a:p>
            </p:txBody>
          </p:sp>
          <p:sp>
            <p:nvSpPr>
              <p:cNvPr id="7" name="Прямоугольник 6"/>
              <p:cNvSpPr/>
              <p:nvPr/>
            </p:nvSpPr>
            <p:spPr>
              <a:xfrm>
                <a:off x="1330880" y="1576349"/>
                <a:ext cx="971996" cy="399942"/>
              </a:xfrm>
              <a:prstGeom prst="rect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  <a:ln>
                <a:solidFill>
                  <a:schemeClr val="accent5">
                    <a:lumMod val="75000"/>
                  </a:schemeClr>
                </a:solidFill>
              </a:ln>
            </p:spPr>
            <p:txBody>
              <a:bodyPr wrap="square">
                <a:spAutoFit/>
              </a:bodyPr>
              <a:lstStyle/>
              <a:p>
                <a:pPr marL="285750" indent="-285750">
                  <a:spcAft>
                    <a:spcPts val="1200"/>
                  </a:spcAft>
                  <a:defRPr/>
                </a:pPr>
                <a:r>
                  <a:rPr lang="ru-RU" sz="2000" b="1" dirty="0">
                    <a:solidFill>
                      <a:schemeClr val="accent5">
                        <a:lumMod val="5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ОРК</a:t>
                </a:r>
              </a:p>
            </p:txBody>
          </p:sp>
          <p:sp>
            <p:nvSpPr>
              <p:cNvPr id="8" name="Прямоугольник 7"/>
              <p:cNvSpPr/>
              <p:nvPr/>
            </p:nvSpPr>
            <p:spPr>
              <a:xfrm>
                <a:off x="1330880" y="981285"/>
                <a:ext cx="971996" cy="399942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5">
                    <a:lumMod val="75000"/>
                  </a:schemeClr>
                </a:solidFill>
              </a:ln>
            </p:spPr>
            <p:txBody>
              <a:bodyPr wrap="square">
                <a:spAutoFit/>
              </a:bodyPr>
              <a:lstStyle/>
              <a:p>
                <a:pPr marL="285750" indent="-285750">
                  <a:spcAft>
                    <a:spcPts val="1200"/>
                  </a:spcAft>
                  <a:defRPr/>
                </a:pPr>
                <a:r>
                  <a:rPr lang="ru-RU" sz="2000" b="1" dirty="0">
                    <a:solidFill>
                      <a:schemeClr val="accent5">
                        <a:lumMod val="5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НРК</a:t>
                </a:r>
              </a:p>
            </p:txBody>
          </p:sp>
        </p:grpSp>
        <p:sp>
          <p:nvSpPr>
            <p:cNvPr id="13" name="Прямоугольник 12"/>
            <p:cNvSpPr/>
            <p:nvPr/>
          </p:nvSpPr>
          <p:spPr>
            <a:xfrm>
              <a:off x="3201989" y="4129335"/>
              <a:ext cx="4015339" cy="30777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3">
                  <a:lumMod val="50000"/>
                </a:schemeClr>
              </a:solidFill>
            </a:ln>
          </p:spPr>
          <p:txBody>
            <a:bodyPr wrap="square">
              <a:spAutoFit/>
            </a:bodyPr>
            <a:lstStyle/>
            <a:p>
              <a:pPr algn="ctr">
                <a:spcAft>
                  <a:spcPts val="1200"/>
                </a:spcAft>
                <a:defRPr/>
              </a:pPr>
              <a:r>
                <a:rPr lang="ru-RU" sz="1400" b="1" dirty="0">
                  <a:solidFill>
                    <a:schemeClr val="accent5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Образовательные программы</a:t>
              </a:r>
            </a:p>
          </p:txBody>
        </p:sp>
        <p:cxnSp>
          <p:nvCxnSpPr>
            <p:cNvPr id="14" name="Прямая соединительная линия 13"/>
            <p:cNvCxnSpPr/>
            <p:nvPr/>
          </p:nvCxnSpPr>
          <p:spPr>
            <a:xfrm>
              <a:off x="395288" y="2225253"/>
              <a:ext cx="360045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Прямая соединительная линия 14"/>
            <p:cNvCxnSpPr/>
            <p:nvPr/>
          </p:nvCxnSpPr>
          <p:spPr>
            <a:xfrm>
              <a:off x="395288" y="1628353"/>
              <a:ext cx="360045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>
              <a:off x="395288" y="2790403"/>
              <a:ext cx="360045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TextBox 16"/>
            <p:cNvSpPr txBox="1"/>
            <p:nvPr/>
          </p:nvSpPr>
          <p:spPr>
            <a:xfrm>
              <a:off x="325438" y="1772816"/>
              <a:ext cx="2232025" cy="461665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ru-RU" sz="1200" dirty="0">
                  <a:solidFill>
                    <a:schemeClr val="accent5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Профессиональное сообщество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325438" y="2329061"/>
              <a:ext cx="2232025" cy="461665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ru-RU" sz="1200" dirty="0">
                  <a:solidFill>
                    <a:schemeClr val="accent5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Профессиональное сообщество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325439" y="1049790"/>
              <a:ext cx="2121950" cy="64633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ru-RU" sz="1200" dirty="0">
                  <a:solidFill>
                    <a:schemeClr val="accent5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Академическое и профессиональное сообщество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563372" y="3964849"/>
              <a:ext cx="3384548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ru-RU" sz="1200" dirty="0">
                  <a:solidFill>
                    <a:schemeClr val="accent5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Академическое сообщество </a:t>
              </a:r>
              <a:r>
                <a:rPr lang="ru-RU" sz="1200" dirty="0" smtClean="0">
                  <a:solidFill>
                    <a:schemeClr val="accent5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 при </a:t>
              </a:r>
              <a:r>
                <a:rPr lang="ru-RU" sz="1200" dirty="0">
                  <a:solidFill>
                    <a:schemeClr val="accent5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участии работодателей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395288" y="5012903"/>
              <a:ext cx="3313112" cy="276999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ru-RU" sz="1200" dirty="0">
                  <a:solidFill>
                    <a:schemeClr val="accent5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Академическое сообщество</a:t>
              </a:r>
            </a:p>
          </p:txBody>
        </p:sp>
        <p:sp>
          <p:nvSpPr>
            <p:cNvPr id="22" name="Овал 21"/>
            <p:cNvSpPr/>
            <p:nvPr/>
          </p:nvSpPr>
          <p:spPr>
            <a:xfrm>
              <a:off x="1476375" y="172616"/>
              <a:ext cx="6214657" cy="822305"/>
            </a:xfrm>
            <a:prstGeom prst="ellipse">
              <a:avLst/>
            </a:prstGeom>
            <a:solidFill>
              <a:schemeClr val="accent5">
                <a:lumMod val="50000"/>
              </a:schemeClr>
            </a:solidFill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ru-RU" sz="3200" b="1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НСК</a:t>
              </a:r>
              <a:endParaRPr lang="ru-RU" sz="3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3201988" y="4911232"/>
              <a:ext cx="4421371" cy="452099"/>
            </a:xfrm>
            <a:prstGeom prst="rect">
              <a:avLst/>
            </a:prstGeom>
            <a:ln>
              <a:solidFill>
                <a:schemeClr val="accent3">
                  <a:lumMod val="50000"/>
                </a:schemeClr>
              </a:solidFill>
            </a:ln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ru-RU" sz="1200" b="1" dirty="0">
                  <a:solidFill>
                    <a:schemeClr val="accent5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Оценка результатов </a:t>
              </a:r>
              <a:r>
                <a:rPr lang="ru-RU" sz="1200" b="1" dirty="0" smtClean="0">
                  <a:solidFill>
                    <a:schemeClr val="accent5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обучения </a:t>
              </a:r>
            </a:p>
            <a:p>
              <a:pPr algn="ctr">
                <a:defRPr/>
              </a:pPr>
              <a:r>
                <a:rPr lang="ru-RU" sz="1200" b="1" dirty="0" smtClean="0">
                  <a:solidFill>
                    <a:schemeClr val="accent5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(присвоение академических квалификаций)</a:t>
              </a:r>
              <a:endParaRPr lang="ru-RU" sz="1200" b="1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5" name="Прямоугольник 24"/>
            <p:cNvSpPr/>
            <p:nvPr/>
          </p:nvSpPr>
          <p:spPr>
            <a:xfrm>
              <a:off x="3200399" y="5815553"/>
              <a:ext cx="4514497" cy="4520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solidFill>
                <a:schemeClr val="accent3">
                  <a:lumMod val="50000"/>
                </a:schemeClr>
              </a:solidFill>
            </a:ln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ru-RU" sz="1200" b="1" dirty="0" smtClean="0">
                  <a:solidFill>
                    <a:schemeClr val="accent5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Независимая сертификация </a:t>
              </a:r>
            </a:p>
            <a:p>
              <a:pPr algn="ctr">
                <a:defRPr/>
              </a:pPr>
              <a:r>
                <a:rPr lang="ru-RU" sz="1200" b="1" dirty="0" smtClean="0">
                  <a:solidFill>
                    <a:schemeClr val="accent5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(признание профессиональных квалификаций)</a:t>
              </a: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395288" y="6041603"/>
              <a:ext cx="3313112" cy="276999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ru-RU" sz="1200" dirty="0">
                  <a:solidFill>
                    <a:schemeClr val="accent5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Профессиональное сообщество</a:t>
              </a:r>
            </a:p>
          </p:txBody>
        </p:sp>
        <p:cxnSp>
          <p:nvCxnSpPr>
            <p:cNvPr id="27" name="Прямая соединительная линия 26"/>
            <p:cNvCxnSpPr/>
            <p:nvPr/>
          </p:nvCxnSpPr>
          <p:spPr>
            <a:xfrm>
              <a:off x="470010" y="6293418"/>
              <a:ext cx="360045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Прямая соединительная линия 27"/>
            <p:cNvCxnSpPr/>
            <p:nvPr/>
          </p:nvCxnSpPr>
          <p:spPr>
            <a:xfrm>
              <a:off x="503941" y="5325061"/>
              <a:ext cx="360045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" name="Стрелка углом вверх 1"/>
            <p:cNvSpPr/>
            <p:nvPr/>
          </p:nvSpPr>
          <p:spPr>
            <a:xfrm flipV="1">
              <a:off x="6813280" y="2457292"/>
              <a:ext cx="288925" cy="1620000"/>
            </a:xfrm>
            <a:prstGeom prst="bentUpArrow">
              <a:avLst>
                <a:gd name="adj1" fmla="val 10234"/>
                <a:gd name="adj2" fmla="val 36074"/>
                <a:gd name="adj3" fmla="val 50000"/>
              </a:avLst>
            </a:prstGeom>
            <a:solidFill>
              <a:schemeClr val="accent5">
                <a:lumMod val="60000"/>
                <a:lumOff val="40000"/>
              </a:schemeClr>
            </a:solidFill>
            <a:ln>
              <a:solidFill>
                <a:schemeClr val="accent5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sz="140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43" name="Стрелка углом вверх 42"/>
          <p:cNvSpPr/>
          <p:nvPr/>
        </p:nvSpPr>
        <p:spPr>
          <a:xfrm flipV="1">
            <a:off x="6171653" y="2476150"/>
            <a:ext cx="654007" cy="3494616"/>
          </a:xfrm>
          <a:prstGeom prst="bentUpArrow">
            <a:avLst>
              <a:gd name="adj1" fmla="val 2786"/>
              <a:gd name="adj2" fmla="val 7414"/>
              <a:gd name="adj3" fmla="val 7577"/>
            </a:avLst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accent5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Стрелка углом вверх 35"/>
          <p:cNvSpPr/>
          <p:nvPr/>
        </p:nvSpPr>
        <p:spPr>
          <a:xfrm flipV="1">
            <a:off x="3655931" y="2472767"/>
            <a:ext cx="2976035" cy="2450052"/>
          </a:xfrm>
          <a:prstGeom prst="bentUpArrow">
            <a:avLst>
              <a:gd name="adj1" fmla="val 2786"/>
              <a:gd name="adj2" fmla="val 5206"/>
              <a:gd name="adj3" fmla="val 7577"/>
            </a:avLst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accent5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4" name="Прямая соединительная линия 43"/>
          <p:cNvCxnSpPr/>
          <p:nvPr/>
        </p:nvCxnSpPr>
        <p:spPr>
          <a:xfrm>
            <a:off x="533241" y="4510389"/>
            <a:ext cx="2685026" cy="216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Прямоугольник 31"/>
          <p:cNvSpPr/>
          <p:nvPr/>
        </p:nvSpPr>
        <p:spPr>
          <a:xfrm rot="10800000" flipV="1">
            <a:off x="7236295" y="2476150"/>
            <a:ext cx="1728193" cy="391374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Классификатор специальностей Республики Казахстан </a:t>
            </a:r>
          </a:p>
          <a:p>
            <a:pPr algn="ctr"/>
            <a:r>
              <a:rPr lang="ru-RU" sz="1200" b="1" i="1" dirty="0" smtClean="0"/>
              <a:t>на уровне </a:t>
            </a:r>
            <a:r>
              <a:rPr lang="ru-RU" sz="1200" b="1" i="1" dirty="0" smtClean="0">
                <a:solidFill>
                  <a:srgbClr val="FF0000"/>
                </a:solidFill>
              </a:rPr>
              <a:t>технического и профессионального образования – 231 </a:t>
            </a:r>
            <a:r>
              <a:rPr lang="ru-RU" sz="1200" b="1" i="1" dirty="0" smtClean="0"/>
              <a:t>специальностей</a:t>
            </a:r>
          </a:p>
          <a:p>
            <a:pPr algn="ctr"/>
            <a:r>
              <a:rPr lang="ru-RU" sz="1200" b="1" i="1" dirty="0"/>
              <a:t>н</a:t>
            </a:r>
            <a:r>
              <a:rPr lang="ru-RU" sz="1200" b="1" i="1" dirty="0" smtClean="0"/>
              <a:t>а уровне </a:t>
            </a:r>
            <a:r>
              <a:rPr lang="ru-RU" sz="1200" b="1" i="1" dirty="0" smtClean="0">
                <a:solidFill>
                  <a:srgbClr val="FF0000"/>
                </a:solidFill>
              </a:rPr>
              <a:t>высшего образования -  174 </a:t>
            </a:r>
            <a:r>
              <a:rPr lang="ru-RU" sz="1200" b="1" i="1" dirty="0" smtClean="0"/>
              <a:t>специальностей</a:t>
            </a:r>
          </a:p>
          <a:p>
            <a:pPr algn="ctr"/>
            <a:r>
              <a:rPr lang="ru-RU" sz="1200" b="1" i="1" dirty="0" smtClean="0"/>
              <a:t>На уровне </a:t>
            </a:r>
            <a:r>
              <a:rPr lang="ru-RU" sz="1200" b="1" i="1" dirty="0" smtClean="0">
                <a:solidFill>
                  <a:srgbClr val="FF0000"/>
                </a:solidFill>
              </a:rPr>
              <a:t>послевузовского образования – 425 </a:t>
            </a:r>
            <a:r>
              <a:rPr lang="ru-RU" sz="1200" b="1" i="1" dirty="0" smtClean="0"/>
              <a:t>специальностей</a:t>
            </a:r>
            <a:endParaRPr lang="ru-RU" sz="1200" b="1" i="1" dirty="0"/>
          </a:p>
        </p:txBody>
      </p:sp>
      <p:sp>
        <p:nvSpPr>
          <p:cNvPr id="33" name="Стрелка вниз 32"/>
          <p:cNvSpPr/>
          <p:nvPr/>
        </p:nvSpPr>
        <p:spPr>
          <a:xfrm rot="5400000">
            <a:off x="6616999" y="4043883"/>
            <a:ext cx="460314" cy="778277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Стрелка вниз 36"/>
          <p:cNvSpPr/>
          <p:nvPr/>
        </p:nvSpPr>
        <p:spPr>
          <a:xfrm rot="5400000">
            <a:off x="6821750" y="5012627"/>
            <a:ext cx="460314" cy="512793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Стрелка вниз 37"/>
          <p:cNvSpPr/>
          <p:nvPr/>
        </p:nvSpPr>
        <p:spPr>
          <a:xfrm rot="5400000">
            <a:off x="6847573" y="5892513"/>
            <a:ext cx="460314" cy="461148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pSp>
        <p:nvGrpSpPr>
          <p:cNvPr id="19" name="Группа 18"/>
          <p:cNvGrpSpPr/>
          <p:nvPr/>
        </p:nvGrpSpPr>
        <p:grpSpPr>
          <a:xfrm>
            <a:off x="107504" y="258665"/>
            <a:ext cx="8928992" cy="6410696"/>
            <a:chOff x="-230455" y="550198"/>
            <a:chExt cx="9296106" cy="5370087"/>
          </a:xfrm>
        </p:grpSpPr>
        <p:grpSp>
          <p:nvGrpSpPr>
            <p:cNvPr id="16" name="Группа 15"/>
            <p:cNvGrpSpPr/>
            <p:nvPr/>
          </p:nvGrpSpPr>
          <p:grpSpPr>
            <a:xfrm>
              <a:off x="-230455" y="550198"/>
              <a:ext cx="9296106" cy="5370087"/>
              <a:chOff x="-216613" y="584577"/>
              <a:chExt cx="9296106" cy="5370087"/>
            </a:xfrm>
          </p:grpSpPr>
          <p:sp>
            <p:nvSpPr>
              <p:cNvPr id="18" name="Заголовок 1"/>
              <p:cNvSpPr txBox="1">
                <a:spLocks/>
              </p:cNvSpPr>
              <p:nvPr/>
            </p:nvSpPr>
            <p:spPr bwMode="auto">
              <a:xfrm>
                <a:off x="-141645" y="584577"/>
                <a:ext cx="9146169" cy="785813"/>
              </a:xfrm>
              <a:prstGeom prst="rect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  <a:ln>
                <a:noFill/>
                <a:headEnd/>
                <a:tailEnd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ru-RU" sz="2400" b="1" dirty="0">
                    <a:solidFill>
                      <a:schemeClr val="accent5">
                        <a:lumMod val="5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Национальная рамка квалификаций </a:t>
                </a:r>
              </a:p>
              <a:p>
                <a:pPr algn="ctr">
                  <a:defRPr/>
                </a:pPr>
                <a:r>
                  <a:rPr lang="ru-RU" sz="2400" b="1" dirty="0">
                    <a:solidFill>
                      <a:schemeClr val="accent5">
                        <a:lumMod val="5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Республики Казахстан</a:t>
                </a:r>
              </a:p>
            </p:txBody>
          </p:sp>
          <p:sp>
            <p:nvSpPr>
              <p:cNvPr id="10250" name="Rectangle 1"/>
              <p:cNvSpPr>
                <a:spLocks noChangeArrowheads="1"/>
              </p:cNvSpPr>
              <p:nvPr/>
            </p:nvSpPr>
            <p:spPr bwMode="auto">
              <a:xfrm>
                <a:off x="-216613" y="4846051"/>
                <a:ext cx="9296106" cy="1108613"/>
              </a:xfrm>
              <a:prstGeom prst="rect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wrap="square" anchor="ctr">
                <a:spAutoFit/>
              </a:bodyPr>
              <a:lstStyle/>
              <a:p>
                <a:pPr indent="288925" algn="ctr" eaLnBrk="0" hangingPunct="0">
                  <a:tabLst>
                    <a:tab pos="539750" algn="l"/>
                  </a:tabLst>
                  <a:defRPr/>
                </a:pPr>
                <a:r>
                  <a:rPr lang="ru-RU" sz="1600" b="1" dirty="0">
                    <a:solidFill>
                      <a:schemeClr val="accent5">
                        <a:lumMod val="5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Структура </a:t>
                </a:r>
                <a:r>
                  <a:rPr lang="ru-RU" sz="1600" b="1" dirty="0" smtClean="0">
                    <a:solidFill>
                      <a:schemeClr val="accent5">
                        <a:lumMod val="5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задана </a:t>
                </a:r>
                <a:r>
                  <a:rPr lang="ru-RU" sz="1600" b="1" dirty="0">
                    <a:solidFill>
                      <a:schemeClr val="accent5">
                        <a:lumMod val="5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аналогично ЕРК: </a:t>
                </a:r>
              </a:p>
              <a:p>
                <a:pPr indent="288925" eaLnBrk="0" hangingPunct="0">
                  <a:buFontTx/>
                  <a:buChar char="•"/>
                  <a:tabLst>
                    <a:tab pos="539750" algn="l"/>
                  </a:tabLst>
                  <a:defRPr/>
                </a:pPr>
                <a:r>
                  <a:rPr lang="ru-RU" sz="1600" dirty="0">
                    <a:solidFill>
                      <a:schemeClr val="accent5">
                        <a:lumMod val="50000"/>
                      </a:schemeClr>
                    </a:solidFill>
                    <a:latin typeface="Arial" pitchFamily="34" charset="0"/>
                    <a:ea typeface="Calibri" pitchFamily="34" charset="0"/>
                    <a:cs typeface="Arial" pitchFamily="34" charset="0"/>
                  </a:rPr>
                  <a:t>используются обобщенные показатели «знания – умения – общие компетенции»;</a:t>
                </a:r>
                <a:endParaRPr lang="ru-RU" sz="1600" dirty="0">
                  <a:solidFill>
                    <a:schemeClr val="accent5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  <a:p>
                <a:pPr indent="288925" eaLnBrk="0" hangingPunct="0">
                  <a:buFontTx/>
                  <a:buChar char="•"/>
                  <a:tabLst>
                    <a:tab pos="539750" algn="l"/>
                  </a:tabLst>
                  <a:defRPr/>
                </a:pPr>
                <a:r>
                  <a:rPr lang="ru-RU" sz="1600" dirty="0">
                    <a:solidFill>
                      <a:schemeClr val="accent5">
                        <a:lumMod val="5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учитывается накопительный принцип, направленный на признание </a:t>
                </a:r>
                <a:r>
                  <a:rPr lang="ru-RU" sz="1600" dirty="0" smtClean="0">
                    <a:solidFill>
                      <a:schemeClr val="accent5">
                        <a:lumMod val="5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результатов предыдущего формального</a:t>
                </a:r>
                <a:r>
                  <a:rPr lang="ru-RU" sz="1600" dirty="0">
                    <a:solidFill>
                      <a:schemeClr val="accent5">
                        <a:lumMod val="5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, неформального, </a:t>
                </a:r>
                <a:r>
                  <a:rPr lang="ru-RU" sz="1600" dirty="0" err="1">
                    <a:solidFill>
                      <a:schemeClr val="accent5">
                        <a:lumMod val="5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информального</a:t>
                </a:r>
                <a:r>
                  <a:rPr lang="ru-RU" sz="1600" dirty="0">
                    <a:solidFill>
                      <a:schemeClr val="accent5">
                        <a:lumMod val="5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ru-RU" sz="1600" dirty="0" smtClean="0">
                    <a:solidFill>
                      <a:schemeClr val="accent5">
                        <a:lumMod val="5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обучения;</a:t>
                </a:r>
                <a:endParaRPr lang="ru-RU" sz="1600" dirty="0">
                  <a:solidFill>
                    <a:schemeClr val="accent5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  <a:p>
                <a:pPr indent="288925" eaLnBrk="0" hangingPunct="0">
                  <a:buFontTx/>
                  <a:buChar char="•"/>
                  <a:tabLst>
                    <a:tab pos="539750" algn="l"/>
                  </a:tabLst>
                  <a:defRPr/>
                </a:pPr>
                <a:r>
                  <a:rPr lang="ru-RU" sz="1600" dirty="0">
                    <a:solidFill>
                      <a:schemeClr val="accent5">
                        <a:lumMod val="5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базируется на концепции образования в течение всей </a:t>
                </a:r>
                <a:r>
                  <a:rPr lang="ru-RU" sz="1600" dirty="0" smtClean="0">
                    <a:solidFill>
                      <a:schemeClr val="accent5">
                        <a:lumMod val="5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жизни</a:t>
                </a:r>
                <a:endParaRPr lang="ru-RU" sz="1600" dirty="0">
                  <a:solidFill>
                    <a:schemeClr val="accent5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251" name="Rectangle 1"/>
              <p:cNvSpPr>
                <a:spLocks noChangeArrowheads="1"/>
              </p:cNvSpPr>
              <p:nvPr/>
            </p:nvSpPr>
            <p:spPr bwMode="auto">
              <a:xfrm>
                <a:off x="-141644" y="1571547"/>
                <a:ext cx="4535600" cy="696106"/>
              </a:xfrm>
              <a:prstGeom prst="rect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wrap="square" anchor="ctr">
                <a:spAutoFit/>
              </a:bodyPr>
              <a:lstStyle/>
              <a:p>
                <a:pPr eaLnBrk="0" hangingPunct="0">
                  <a:tabLst>
                    <a:tab pos="539750" algn="l"/>
                  </a:tabLst>
                  <a:defRPr/>
                </a:pPr>
                <a:r>
                  <a:rPr lang="ru-RU" sz="1600" b="1" dirty="0">
                    <a:solidFill>
                      <a:schemeClr val="accent5">
                        <a:lumMod val="5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включает описание восьми квалификационных </a:t>
                </a:r>
                <a:r>
                  <a:rPr lang="ru-RU" sz="1600" b="1" dirty="0" smtClean="0">
                    <a:solidFill>
                      <a:schemeClr val="accent5">
                        <a:lumMod val="5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уровней</a:t>
                </a:r>
              </a:p>
              <a:p>
                <a:pPr eaLnBrk="0" hangingPunct="0">
                  <a:tabLst>
                    <a:tab pos="539750" algn="l"/>
                  </a:tabLst>
                  <a:defRPr/>
                </a:pPr>
                <a:r>
                  <a:rPr lang="ru-RU" sz="1600" b="1" dirty="0" smtClean="0">
                    <a:solidFill>
                      <a:schemeClr val="accent5">
                        <a:lumMod val="5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по трем обобщенным показателям</a:t>
                </a:r>
                <a:endParaRPr lang="ru-RU" sz="1600" b="1" i="1" dirty="0">
                  <a:solidFill>
                    <a:schemeClr val="accent5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26637" name="Прямоугольник 23"/>
            <p:cNvSpPr>
              <a:spLocks noChangeArrowheads="1"/>
            </p:cNvSpPr>
            <p:nvPr/>
          </p:nvSpPr>
          <p:spPr bwMode="auto">
            <a:xfrm>
              <a:off x="4867409" y="1564895"/>
              <a:ext cx="4123273" cy="696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ru-RU" sz="1200" b="1" i="1" dirty="0" smtClean="0">
                  <a:solidFill>
                    <a:schemeClr val="accent5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НРК-2012</a:t>
              </a:r>
              <a:r>
                <a:rPr lang="ru-RU" sz="1200" i="1" dirty="0" smtClean="0">
                  <a:solidFill>
                    <a:schemeClr val="accent5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 (</a:t>
              </a:r>
              <a:r>
                <a:rPr lang="ru-RU" sz="1200" dirty="0" smtClean="0">
                  <a:solidFill>
                    <a:schemeClr val="accent5">
                      <a:lumMod val="75000"/>
                    </a:schemeClr>
                  </a:solidFill>
                  <a:latin typeface="Calibri" panose="020F0502020204030204" pitchFamily="34" charset="0"/>
                  <a:cs typeface="Arial" pitchFamily="34" charset="0"/>
                </a:rPr>
                <a:t>Приказ МТСЗР </a:t>
              </a:r>
              <a:r>
                <a:rPr lang="ru-RU" sz="1200" dirty="0">
                  <a:solidFill>
                    <a:schemeClr val="accent5">
                      <a:lumMod val="75000"/>
                    </a:schemeClr>
                  </a:solidFill>
                  <a:latin typeface="Calibri" panose="020F0502020204030204" pitchFamily="34" charset="0"/>
                  <a:cs typeface="Arial" pitchFamily="34" charset="0"/>
                </a:rPr>
                <a:t>РК </a:t>
              </a:r>
              <a:r>
                <a:rPr lang="ru-RU" sz="1200" dirty="0" smtClean="0">
                  <a:solidFill>
                    <a:schemeClr val="accent5">
                      <a:lumMod val="75000"/>
                    </a:schemeClr>
                  </a:solidFill>
                  <a:latin typeface="Calibri" panose="020F0502020204030204" pitchFamily="34" charset="0"/>
                  <a:cs typeface="Arial" pitchFamily="34" charset="0"/>
                </a:rPr>
                <a:t>и МОН РК)</a:t>
              </a:r>
              <a:endParaRPr lang="en-US" sz="1200" i="1" dirty="0" smtClean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cs typeface="Arial" pitchFamily="34" charset="0"/>
              </a:endParaRPr>
            </a:p>
            <a:p>
              <a:r>
                <a:rPr lang="ru-RU" sz="1200" b="1" i="1" dirty="0" smtClean="0">
                  <a:solidFill>
                    <a:schemeClr val="accent5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НРК-2016 </a:t>
              </a:r>
              <a:r>
                <a:rPr lang="ru-RU" sz="1200" dirty="0" smtClean="0">
                  <a:solidFill>
                    <a:schemeClr val="accent5">
                      <a:lumMod val="75000"/>
                    </a:schemeClr>
                  </a:solidFill>
                  <a:latin typeface="Arial" pitchFamily="34" charset="0"/>
                  <a:cs typeface="Arial" pitchFamily="34" charset="0"/>
                </a:rPr>
                <a:t>(Республиканская трехсторонняя комиссия по социальному партнерству и регулированию социальных и трудовых отношений)</a:t>
              </a:r>
              <a:endParaRPr lang="ru-RU" sz="1200" b="1" dirty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2" name="Группа 1"/>
          <p:cNvGrpSpPr/>
          <p:nvPr/>
        </p:nvGrpSpPr>
        <p:grpSpPr>
          <a:xfrm>
            <a:off x="179512" y="2276872"/>
            <a:ext cx="8928992" cy="2808312"/>
            <a:chOff x="179512" y="2060848"/>
            <a:chExt cx="8928992" cy="2808312"/>
          </a:xfrm>
        </p:grpSpPr>
        <p:cxnSp>
          <p:nvCxnSpPr>
            <p:cNvPr id="27" name="Прямая со стрелкой 26"/>
            <p:cNvCxnSpPr/>
            <p:nvPr/>
          </p:nvCxnSpPr>
          <p:spPr>
            <a:xfrm flipH="1">
              <a:off x="179512" y="2060848"/>
              <a:ext cx="0" cy="2016000"/>
            </a:xfrm>
            <a:prstGeom prst="straightConnector1">
              <a:avLst/>
            </a:prstGeom>
            <a:ln w="19050">
              <a:solidFill>
                <a:schemeClr val="accent5">
                  <a:lumMod val="75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Прямоугольник 28"/>
            <p:cNvSpPr/>
            <p:nvPr/>
          </p:nvSpPr>
          <p:spPr>
            <a:xfrm>
              <a:off x="323527" y="2132856"/>
              <a:ext cx="4680518" cy="307777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noFill/>
            </a:ln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ru-RU" sz="1400" b="1" i="1" dirty="0" smtClean="0">
                  <a:solidFill>
                    <a:schemeClr val="accent5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знания</a:t>
              </a:r>
              <a:r>
                <a:rPr lang="ru-RU" sz="1400" dirty="0" smtClean="0">
                  <a:solidFill>
                    <a:schemeClr val="accent5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 </a:t>
              </a:r>
              <a:endParaRPr lang="ru-RU" sz="14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" name="Прямоугольник 29"/>
            <p:cNvSpPr/>
            <p:nvPr/>
          </p:nvSpPr>
          <p:spPr>
            <a:xfrm>
              <a:off x="323528" y="2905199"/>
              <a:ext cx="4680517" cy="307777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noFill/>
            </a:ln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ru-RU" sz="1400" b="1" i="1" dirty="0" smtClean="0">
                  <a:solidFill>
                    <a:schemeClr val="accent5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умения </a:t>
              </a:r>
              <a:r>
                <a:rPr lang="ru-RU" sz="1400" b="1" i="1" dirty="0">
                  <a:solidFill>
                    <a:schemeClr val="accent5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и навыки</a:t>
              </a:r>
            </a:p>
          </p:txBody>
        </p:sp>
        <p:sp>
          <p:nvSpPr>
            <p:cNvPr id="31" name="Прямоугольник 30"/>
            <p:cNvSpPr/>
            <p:nvPr/>
          </p:nvSpPr>
          <p:spPr>
            <a:xfrm>
              <a:off x="323527" y="3913311"/>
              <a:ext cx="4680519" cy="307777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noFill/>
            </a:ln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ru-RU" sz="1400" b="1" i="1" dirty="0" smtClean="0">
                  <a:solidFill>
                    <a:schemeClr val="accent5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личностные </a:t>
              </a:r>
              <a:r>
                <a:rPr lang="ru-RU" sz="1400" b="1" i="1" dirty="0">
                  <a:solidFill>
                    <a:schemeClr val="accent5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и профессиональные компетенции</a:t>
              </a:r>
            </a:p>
          </p:txBody>
        </p:sp>
        <p:sp>
          <p:nvSpPr>
            <p:cNvPr id="32" name="Прямоугольник 31"/>
            <p:cNvSpPr/>
            <p:nvPr/>
          </p:nvSpPr>
          <p:spPr>
            <a:xfrm>
              <a:off x="323528" y="4222829"/>
              <a:ext cx="8712968" cy="646331"/>
            </a:xfrm>
            <a:prstGeom prst="rect">
              <a:avLst/>
            </a:prstGeom>
            <a:ln>
              <a:solidFill>
                <a:schemeClr val="accent3">
                  <a:lumMod val="60000"/>
                  <a:lumOff val="40000"/>
                </a:schemeClr>
              </a:solidFill>
            </a:ln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ru-RU" sz="1200" i="1" dirty="0">
                  <a:solidFill>
                    <a:schemeClr val="accent5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определяет масштабы деятельности, цену возможной ошибки для организации, отрасли, ее социальных, экологических, экономических последствий, а также полноту реализации в профессиональной деятельности основных функций руководства (целеполагание, организация, контроль, мотивация исполнителей). </a:t>
              </a:r>
            </a:p>
          </p:txBody>
        </p:sp>
        <p:sp>
          <p:nvSpPr>
            <p:cNvPr id="33" name="Прямоугольник 32"/>
            <p:cNvSpPr/>
            <p:nvPr/>
          </p:nvSpPr>
          <p:spPr>
            <a:xfrm>
              <a:off x="323528" y="2492896"/>
              <a:ext cx="8784976" cy="461665"/>
            </a:xfrm>
            <a:prstGeom prst="rect">
              <a:avLst/>
            </a:prstGeom>
            <a:ln>
              <a:solidFill>
                <a:schemeClr val="accent3">
                  <a:lumMod val="60000"/>
                  <a:lumOff val="40000"/>
                </a:schemeClr>
              </a:solidFill>
            </a:ln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ru-RU" sz="1200" i="1" dirty="0">
                  <a:solidFill>
                    <a:schemeClr val="accent5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определяет требования к знаниям и зависит от объёма и сложности используемой информации; </a:t>
              </a:r>
              <a:endParaRPr lang="ru-RU" sz="1200" i="1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endParaRPr>
            </a:p>
            <a:p>
              <a:pPr>
                <a:defRPr/>
              </a:pPr>
              <a:r>
                <a:rPr lang="ru-RU" sz="1200" i="1" dirty="0" err="1" smtClean="0">
                  <a:solidFill>
                    <a:schemeClr val="accent5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инновационности</a:t>
              </a:r>
              <a:r>
                <a:rPr lang="ru-RU" sz="1200" i="1" dirty="0" smtClean="0">
                  <a:solidFill>
                    <a:schemeClr val="accent5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ru-RU" sz="1200" i="1" dirty="0">
                  <a:solidFill>
                    <a:schemeClr val="accent5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и степени абстрактности знаний (соотношения теоретических и практических знаний)</a:t>
              </a:r>
            </a:p>
          </p:txBody>
        </p:sp>
        <p:sp>
          <p:nvSpPr>
            <p:cNvPr id="34" name="Прямоугольник 33"/>
            <p:cNvSpPr/>
            <p:nvPr/>
          </p:nvSpPr>
          <p:spPr>
            <a:xfrm>
              <a:off x="323529" y="3214717"/>
              <a:ext cx="8784975" cy="646331"/>
            </a:xfrm>
            <a:prstGeom prst="rect">
              <a:avLst/>
            </a:prstGeom>
            <a:ln>
              <a:solidFill>
                <a:schemeClr val="accent3">
                  <a:lumMod val="60000"/>
                  <a:lumOff val="40000"/>
                </a:schemeClr>
              </a:solidFill>
            </a:ln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ru-RU" sz="1200" i="1" dirty="0">
                  <a:solidFill>
                    <a:schemeClr val="accent5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определяет требования к умениям и зависит от множественности (вариативности) способов решения профессиональных задач, необходимости выбора или разработки этих способов, а также от степени неопределённости рабочей ситуации и непредсказуемости ее развития</a:t>
              </a:r>
            </a:p>
          </p:txBody>
        </p:sp>
        <p:cxnSp>
          <p:nvCxnSpPr>
            <p:cNvPr id="38" name="Прямая соединительная линия 37"/>
            <p:cNvCxnSpPr/>
            <p:nvPr/>
          </p:nvCxnSpPr>
          <p:spPr>
            <a:xfrm flipV="1">
              <a:off x="179512" y="2321109"/>
              <a:ext cx="144000" cy="0"/>
            </a:xfrm>
            <a:prstGeom prst="line">
              <a:avLst/>
            </a:prstGeom>
            <a:ln w="19050">
              <a:solidFill>
                <a:schemeClr val="accent5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Прямая соединительная линия 39"/>
            <p:cNvCxnSpPr/>
            <p:nvPr/>
          </p:nvCxnSpPr>
          <p:spPr>
            <a:xfrm flipV="1">
              <a:off x="179512" y="3081699"/>
              <a:ext cx="144000" cy="0"/>
            </a:xfrm>
            <a:prstGeom prst="line">
              <a:avLst/>
            </a:prstGeom>
            <a:ln w="19050">
              <a:solidFill>
                <a:schemeClr val="accent5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Прямая соединительная линия 40"/>
            <p:cNvCxnSpPr/>
            <p:nvPr/>
          </p:nvCxnSpPr>
          <p:spPr>
            <a:xfrm flipV="1">
              <a:off x="179512" y="4077072"/>
              <a:ext cx="144000" cy="0"/>
            </a:xfrm>
            <a:prstGeom prst="line">
              <a:avLst/>
            </a:prstGeom>
            <a:ln w="19050">
              <a:solidFill>
                <a:schemeClr val="accent5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TextBox 10"/>
          <p:cNvSpPr txBox="1">
            <a:spLocks noChangeArrowheads="1"/>
          </p:cNvSpPr>
          <p:nvPr/>
        </p:nvSpPr>
        <p:spPr bwMode="auto">
          <a:xfrm>
            <a:off x="0" y="214415"/>
            <a:ext cx="914399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9pPr>
          </a:lstStyle>
          <a:p>
            <a:pPr algn="ctr"/>
            <a:r>
              <a:rPr kumimoji="0" lang="ru-RU" sz="1800" b="1" dirty="0" smtClean="0">
                <a:solidFill>
                  <a:srgbClr val="4BACC6">
                    <a:lumMod val="50000"/>
                  </a:srgbClr>
                </a:solidFill>
              </a:rPr>
              <a:t>РАЗЛИЧИЕ НРК (2012) И НРК (2016)</a:t>
            </a:r>
            <a:endParaRPr kumimoji="0" lang="ru-RU" sz="1800" b="1" dirty="0">
              <a:solidFill>
                <a:srgbClr val="4BACC6">
                  <a:lumMod val="50000"/>
                </a:srgbClr>
              </a:solidFill>
            </a:endParaRPr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>
            <a:off x="0" y="699796"/>
            <a:ext cx="9144000" cy="0"/>
          </a:xfrm>
          <a:prstGeom prst="line">
            <a:avLst/>
          </a:prstGeom>
          <a:ln w="12700">
            <a:solidFill>
              <a:srgbClr val="084A9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812165" y="1644911"/>
            <a:ext cx="1235133" cy="463410"/>
          </a:xfrm>
          <a:prstGeom prst="roundRect">
            <a:avLst>
              <a:gd name="adj" fmla="val 9387"/>
            </a:avLst>
          </a:prstGeom>
          <a:solidFill>
            <a:srgbClr val="EBF6F9"/>
          </a:solidFill>
          <a:ln w="9525">
            <a:solidFill>
              <a:schemeClr val="tx1"/>
            </a:solidFill>
          </a:ln>
        </p:spPr>
        <p:txBody>
          <a:bodyPr wrap="square" lIns="36000" tIns="36000" rIns="36000" bIns="36000" rtlCol="0">
            <a:spAutoFit/>
          </a:bodyPr>
          <a:lstStyle>
            <a:defPPr>
              <a:defRPr lang="ru-RU"/>
            </a:defPPr>
            <a:lvl1pPr algn="ctr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ru-RU" dirty="0" smtClean="0">
                <a:solidFill>
                  <a:srgbClr val="4BACC6">
                    <a:lumMod val="50000"/>
                  </a:srgbClr>
                </a:solidFill>
              </a:rPr>
              <a:t>Уровни</a:t>
            </a:r>
          </a:p>
          <a:p>
            <a:r>
              <a:rPr lang="ru-RU" dirty="0" smtClean="0">
                <a:solidFill>
                  <a:srgbClr val="4BACC6">
                    <a:lumMod val="50000"/>
                  </a:srgbClr>
                </a:solidFill>
              </a:rPr>
              <a:t>(1-8)</a:t>
            </a:r>
            <a:endParaRPr lang="ru-RU" dirty="0">
              <a:solidFill>
                <a:srgbClr val="4BACC6">
                  <a:lumMod val="50000"/>
                </a:srgbClr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2047217" y="1644911"/>
            <a:ext cx="1175407" cy="463410"/>
          </a:xfrm>
          <a:prstGeom prst="roundRect">
            <a:avLst>
              <a:gd name="adj" fmla="val 9387"/>
            </a:avLst>
          </a:prstGeom>
          <a:solidFill>
            <a:srgbClr val="EBF6F9"/>
          </a:solidFill>
          <a:ln w="9525">
            <a:solidFill>
              <a:schemeClr val="tx1"/>
            </a:solidFill>
          </a:ln>
        </p:spPr>
        <p:txBody>
          <a:bodyPr wrap="square" lIns="36000" tIns="36000" rIns="36000" bIns="36000" rtlCol="0">
            <a:spAutoFit/>
          </a:bodyPr>
          <a:lstStyle>
            <a:defPPr>
              <a:defRPr lang="ru-RU"/>
            </a:defPPr>
            <a:lvl1pPr algn="ctr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ru-RU" dirty="0" smtClean="0">
                <a:solidFill>
                  <a:srgbClr val="4BACC6">
                    <a:lumMod val="50000"/>
                  </a:srgbClr>
                </a:solidFill>
              </a:rPr>
              <a:t>Знания</a:t>
            </a:r>
          </a:p>
          <a:p>
            <a:endParaRPr lang="ru-RU" dirty="0">
              <a:solidFill>
                <a:srgbClr val="4BACC6">
                  <a:lumMod val="50000"/>
                </a:srgbClr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3228317" y="1644911"/>
            <a:ext cx="1175407" cy="463410"/>
          </a:xfrm>
          <a:prstGeom prst="roundRect">
            <a:avLst>
              <a:gd name="adj" fmla="val 9387"/>
            </a:avLst>
          </a:prstGeom>
          <a:solidFill>
            <a:srgbClr val="EBF6F9"/>
          </a:solidFill>
          <a:ln w="9525">
            <a:solidFill>
              <a:schemeClr val="tx1"/>
            </a:solidFill>
          </a:ln>
        </p:spPr>
        <p:txBody>
          <a:bodyPr wrap="square" lIns="36000" tIns="36000" rIns="36000" bIns="36000" rtlCol="0">
            <a:spAutoFit/>
          </a:bodyPr>
          <a:lstStyle>
            <a:defPPr>
              <a:defRPr lang="ru-RU"/>
            </a:defPPr>
            <a:lvl1pPr algn="ctr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ru-RU" dirty="0" smtClean="0">
                <a:solidFill>
                  <a:srgbClr val="4BACC6">
                    <a:lumMod val="50000"/>
                  </a:srgbClr>
                </a:solidFill>
              </a:rPr>
              <a:t>Умения и навыки</a:t>
            </a:r>
            <a:endParaRPr lang="ru-RU" dirty="0">
              <a:solidFill>
                <a:srgbClr val="4BACC6">
                  <a:lumMod val="50000"/>
                </a:srgbClr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4409417" y="1644911"/>
            <a:ext cx="1175407" cy="463410"/>
          </a:xfrm>
          <a:prstGeom prst="roundRect">
            <a:avLst>
              <a:gd name="adj" fmla="val 9387"/>
            </a:avLst>
          </a:prstGeom>
          <a:solidFill>
            <a:srgbClr val="EBF6F9"/>
          </a:solidFill>
          <a:ln w="9525">
            <a:solidFill>
              <a:schemeClr val="tx1"/>
            </a:solidFill>
          </a:ln>
        </p:spPr>
        <p:txBody>
          <a:bodyPr wrap="square" lIns="36000" tIns="36000" rIns="36000" bIns="36000" rtlCol="0">
            <a:spAutoFit/>
          </a:bodyPr>
          <a:lstStyle>
            <a:defPPr>
              <a:defRPr lang="ru-RU"/>
            </a:defPPr>
            <a:lvl1pPr algn="ctr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ru-RU" dirty="0" smtClean="0">
                <a:solidFill>
                  <a:srgbClr val="4BACC6">
                    <a:lumMod val="50000"/>
                  </a:srgbClr>
                </a:solidFill>
              </a:rPr>
              <a:t>Трудов.</a:t>
            </a:r>
          </a:p>
          <a:p>
            <a:r>
              <a:rPr lang="ru-RU" dirty="0" smtClean="0">
                <a:solidFill>
                  <a:srgbClr val="4BACC6">
                    <a:lumMod val="50000"/>
                  </a:srgbClr>
                </a:solidFill>
              </a:rPr>
              <a:t>функции</a:t>
            </a:r>
            <a:endParaRPr lang="ru-RU" dirty="0">
              <a:solidFill>
                <a:srgbClr val="4BACC6">
                  <a:lumMod val="50000"/>
                </a:srgbClr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6203293" y="1644911"/>
            <a:ext cx="838280" cy="463410"/>
          </a:xfrm>
          <a:prstGeom prst="roundRect">
            <a:avLst>
              <a:gd name="adj" fmla="val 9387"/>
            </a:avLst>
          </a:prstGeom>
          <a:solidFill>
            <a:srgbClr val="EBF6F9"/>
          </a:solidFill>
          <a:ln w="9525">
            <a:solidFill>
              <a:schemeClr val="tx1"/>
            </a:solidFill>
          </a:ln>
        </p:spPr>
        <p:txBody>
          <a:bodyPr wrap="square" lIns="36000" tIns="36000" rIns="36000" bIns="36000" rtlCol="0">
            <a:spAutoFit/>
          </a:bodyPr>
          <a:lstStyle>
            <a:defPPr>
              <a:defRPr lang="ru-RU"/>
            </a:defPPr>
            <a:lvl1pPr algn="ctr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ru-RU" dirty="0" smtClean="0">
                <a:solidFill>
                  <a:srgbClr val="4BACC6">
                    <a:lumMod val="50000"/>
                  </a:srgbClr>
                </a:solidFill>
              </a:rPr>
              <a:t>Уровни</a:t>
            </a:r>
          </a:p>
          <a:p>
            <a:r>
              <a:rPr lang="ru-RU" dirty="0" smtClean="0">
                <a:solidFill>
                  <a:srgbClr val="4BACC6">
                    <a:lumMod val="50000"/>
                  </a:srgbClr>
                </a:solidFill>
              </a:rPr>
              <a:t>(1-8)</a:t>
            </a:r>
            <a:endParaRPr lang="ru-RU" dirty="0">
              <a:solidFill>
                <a:srgbClr val="4BACC6">
                  <a:lumMod val="50000"/>
                </a:srgbClr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7041492" y="1644911"/>
            <a:ext cx="1353207" cy="463410"/>
          </a:xfrm>
          <a:prstGeom prst="roundRect">
            <a:avLst>
              <a:gd name="adj" fmla="val 9387"/>
            </a:avLst>
          </a:prstGeom>
          <a:solidFill>
            <a:srgbClr val="EBF6F9"/>
          </a:solidFill>
          <a:ln w="9525">
            <a:solidFill>
              <a:schemeClr val="tx1"/>
            </a:solidFill>
          </a:ln>
        </p:spPr>
        <p:txBody>
          <a:bodyPr wrap="square" lIns="36000" tIns="36000" rIns="36000" bIns="36000" rtlCol="0">
            <a:spAutoFit/>
          </a:bodyPr>
          <a:lstStyle>
            <a:defPPr>
              <a:defRPr lang="ru-RU"/>
            </a:defPPr>
            <a:lvl1pPr algn="ctr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ru-RU" dirty="0" smtClean="0">
                <a:solidFill>
                  <a:srgbClr val="4BACC6">
                    <a:lumMod val="50000"/>
                  </a:srgbClr>
                </a:solidFill>
              </a:rPr>
              <a:t>Пути</a:t>
            </a:r>
          </a:p>
          <a:p>
            <a:r>
              <a:rPr lang="ru-RU" dirty="0" smtClean="0">
                <a:solidFill>
                  <a:srgbClr val="4BACC6">
                    <a:lumMod val="50000"/>
                  </a:srgbClr>
                </a:solidFill>
              </a:rPr>
              <a:t>достижения</a:t>
            </a:r>
            <a:endParaRPr lang="ru-RU" dirty="0">
              <a:solidFill>
                <a:srgbClr val="4BACC6">
                  <a:lumMod val="50000"/>
                </a:srgbClr>
              </a:solidFill>
            </a:endParaRPr>
          </a:p>
        </p:txBody>
      </p:sp>
      <p:sp>
        <p:nvSpPr>
          <p:cNvPr id="47" name="Text Box 20"/>
          <p:cNvSpPr txBox="1">
            <a:spLocks noChangeArrowheads="1"/>
          </p:cNvSpPr>
          <p:nvPr/>
        </p:nvSpPr>
        <p:spPr bwMode="auto">
          <a:xfrm>
            <a:off x="5723914" y="1738969"/>
            <a:ext cx="346686" cy="2860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3600" rIns="0" bIns="3600" numCol="1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+</a:t>
            </a:r>
          </a:p>
        </p:txBody>
      </p:sp>
      <p:sp>
        <p:nvSpPr>
          <p:cNvPr id="48" name="Text Box 20"/>
          <p:cNvSpPr txBox="1">
            <a:spLocks noChangeArrowheads="1"/>
          </p:cNvSpPr>
          <p:nvPr/>
        </p:nvSpPr>
        <p:spPr bwMode="auto">
          <a:xfrm>
            <a:off x="818539" y="1322408"/>
            <a:ext cx="1095986" cy="247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3600" rIns="0" bIns="360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1500" b="1" dirty="0" smtClean="0">
                <a:solidFill>
                  <a:srgbClr val="4BACC6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НРК (201</a:t>
            </a:r>
            <a:r>
              <a:rPr lang="en-US" sz="1500" b="1" dirty="0">
                <a:solidFill>
                  <a:srgbClr val="4BACC6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ru-RU" sz="1500" b="1" dirty="0" smtClean="0">
                <a:solidFill>
                  <a:srgbClr val="4BACC6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)</a:t>
            </a:r>
            <a:endParaRPr lang="ru-RU" sz="1500" dirty="0" smtClean="0">
              <a:solidFill>
                <a:srgbClr val="4BACC6">
                  <a:lumMod val="50000"/>
                </a:srgb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812165" y="3190831"/>
            <a:ext cx="1235133" cy="463410"/>
          </a:xfrm>
          <a:prstGeom prst="roundRect">
            <a:avLst>
              <a:gd name="adj" fmla="val 9387"/>
            </a:avLst>
          </a:prstGeom>
          <a:solidFill>
            <a:srgbClr val="EBF6F9"/>
          </a:solidFill>
          <a:ln w="9525">
            <a:solidFill>
              <a:schemeClr val="tx1"/>
            </a:solidFill>
          </a:ln>
        </p:spPr>
        <p:txBody>
          <a:bodyPr wrap="square" lIns="36000" tIns="36000" rIns="36000" bIns="36000" rtlCol="0">
            <a:spAutoFit/>
          </a:bodyPr>
          <a:lstStyle>
            <a:defPPr>
              <a:defRPr lang="ru-RU"/>
            </a:defPPr>
            <a:lvl1pPr algn="ctr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ru-RU" dirty="0" smtClean="0">
                <a:solidFill>
                  <a:srgbClr val="4BACC6">
                    <a:lumMod val="50000"/>
                  </a:srgbClr>
                </a:solidFill>
              </a:rPr>
              <a:t>Уровни</a:t>
            </a:r>
          </a:p>
          <a:p>
            <a:r>
              <a:rPr lang="ru-RU" dirty="0" smtClean="0">
                <a:solidFill>
                  <a:srgbClr val="4BACC6">
                    <a:lumMod val="50000"/>
                  </a:srgbClr>
                </a:solidFill>
              </a:rPr>
              <a:t>(1-8)</a:t>
            </a:r>
            <a:endParaRPr lang="ru-RU" dirty="0">
              <a:solidFill>
                <a:srgbClr val="4BACC6">
                  <a:lumMod val="50000"/>
                </a:srgbClr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2047217" y="3190831"/>
            <a:ext cx="1175407" cy="463410"/>
          </a:xfrm>
          <a:prstGeom prst="roundRect">
            <a:avLst>
              <a:gd name="adj" fmla="val 9387"/>
            </a:avLst>
          </a:prstGeom>
          <a:solidFill>
            <a:srgbClr val="EBF6F9"/>
          </a:solidFill>
          <a:ln w="9525">
            <a:solidFill>
              <a:schemeClr val="tx1"/>
            </a:solidFill>
          </a:ln>
        </p:spPr>
        <p:txBody>
          <a:bodyPr wrap="square" lIns="36000" tIns="36000" rIns="36000" bIns="36000" rtlCol="0">
            <a:spAutoFit/>
          </a:bodyPr>
          <a:lstStyle>
            <a:defPPr>
              <a:defRPr lang="ru-RU"/>
            </a:defPPr>
            <a:lvl1pPr algn="ctr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ru-RU" dirty="0" smtClean="0">
                <a:solidFill>
                  <a:srgbClr val="4BACC6">
                    <a:lumMod val="50000"/>
                  </a:srgbClr>
                </a:solidFill>
              </a:rPr>
              <a:t>Знания</a:t>
            </a:r>
          </a:p>
          <a:p>
            <a:endParaRPr lang="ru-RU" dirty="0">
              <a:solidFill>
                <a:srgbClr val="4BACC6">
                  <a:lumMod val="50000"/>
                </a:srgbClr>
              </a:solidFill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3228317" y="3190831"/>
            <a:ext cx="1175407" cy="463410"/>
          </a:xfrm>
          <a:prstGeom prst="roundRect">
            <a:avLst>
              <a:gd name="adj" fmla="val 9387"/>
            </a:avLst>
          </a:prstGeom>
          <a:solidFill>
            <a:srgbClr val="EBF6F9"/>
          </a:solidFill>
          <a:ln w="9525">
            <a:solidFill>
              <a:schemeClr val="tx1"/>
            </a:solidFill>
          </a:ln>
        </p:spPr>
        <p:txBody>
          <a:bodyPr wrap="square" lIns="36000" tIns="36000" rIns="36000" bIns="36000" rtlCol="0">
            <a:spAutoFit/>
          </a:bodyPr>
          <a:lstStyle>
            <a:defPPr>
              <a:defRPr lang="ru-RU"/>
            </a:defPPr>
            <a:lvl1pPr algn="ctr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ru-RU" dirty="0" smtClean="0">
                <a:solidFill>
                  <a:srgbClr val="4BACC6">
                    <a:lumMod val="50000"/>
                  </a:srgbClr>
                </a:solidFill>
              </a:rPr>
              <a:t>Умения и навыки</a:t>
            </a:r>
            <a:endParaRPr lang="ru-RU" dirty="0">
              <a:solidFill>
                <a:srgbClr val="4BACC6">
                  <a:lumMod val="50000"/>
                </a:srgbClr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4409417" y="3190831"/>
            <a:ext cx="1724683" cy="463410"/>
          </a:xfrm>
          <a:prstGeom prst="roundRect">
            <a:avLst>
              <a:gd name="adj" fmla="val 9387"/>
            </a:avLst>
          </a:prstGeom>
          <a:solidFill>
            <a:srgbClr val="EBF6F9"/>
          </a:solidFill>
          <a:ln w="9525">
            <a:solidFill>
              <a:schemeClr val="tx1"/>
            </a:solidFill>
          </a:ln>
        </p:spPr>
        <p:txBody>
          <a:bodyPr wrap="square" lIns="36000" tIns="36000" rIns="36000" bIns="36000" rtlCol="0">
            <a:spAutoFit/>
          </a:bodyPr>
          <a:lstStyle>
            <a:defPPr>
              <a:defRPr lang="ru-RU"/>
            </a:defPPr>
            <a:lvl1pPr algn="ctr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ru-RU" dirty="0" smtClean="0">
                <a:solidFill>
                  <a:srgbClr val="4BACC6">
                    <a:lumMod val="50000"/>
                  </a:srgbClr>
                </a:solidFill>
              </a:rPr>
              <a:t>Компетенции</a:t>
            </a:r>
          </a:p>
          <a:p>
            <a:r>
              <a:rPr lang="ru-RU" dirty="0" smtClean="0">
                <a:solidFill>
                  <a:srgbClr val="4BACC6">
                    <a:lumMod val="50000"/>
                  </a:srgbClr>
                </a:solidFill>
              </a:rPr>
              <a:t>(</a:t>
            </a:r>
            <a:r>
              <a:rPr lang="ru-RU" dirty="0" err="1" smtClean="0">
                <a:solidFill>
                  <a:srgbClr val="4BACC6">
                    <a:lumMod val="50000"/>
                  </a:srgbClr>
                </a:solidFill>
              </a:rPr>
              <a:t>личност</a:t>
            </a:r>
            <a:r>
              <a:rPr lang="ru-RU" dirty="0" smtClean="0">
                <a:solidFill>
                  <a:srgbClr val="4BACC6">
                    <a:lumMod val="50000"/>
                  </a:srgbClr>
                </a:solidFill>
              </a:rPr>
              <a:t>., </a:t>
            </a:r>
            <a:r>
              <a:rPr lang="ru-RU" dirty="0" err="1" smtClean="0">
                <a:solidFill>
                  <a:srgbClr val="4BACC6">
                    <a:lumMod val="50000"/>
                  </a:srgbClr>
                </a:solidFill>
              </a:rPr>
              <a:t>професс</a:t>
            </a:r>
            <a:r>
              <a:rPr lang="ru-RU" dirty="0" smtClean="0">
                <a:solidFill>
                  <a:srgbClr val="4BACC6">
                    <a:lumMod val="50000"/>
                  </a:srgbClr>
                </a:solidFill>
              </a:rPr>
              <a:t>.)</a:t>
            </a:r>
          </a:p>
        </p:txBody>
      </p:sp>
      <p:sp>
        <p:nvSpPr>
          <p:cNvPr id="59" name="Text Box 20"/>
          <p:cNvSpPr txBox="1">
            <a:spLocks noChangeArrowheads="1"/>
          </p:cNvSpPr>
          <p:nvPr/>
        </p:nvSpPr>
        <p:spPr bwMode="auto">
          <a:xfrm>
            <a:off x="818539" y="2868328"/>
            <a:ext cx="1095986" cy="247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3600" rIns="0" bIns="360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1500" b="1" dirty="0" smtClean="0">
                <a:solidFill>
                  <a:srgbClr val="4BACC6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НРК (2016)</a:t>
            </a:r>
            <a:endParaRPr lang="ru-RU" sz="1500" dirty="0" smtClean="0">
              <a:solidFill>
                <a:srgbClr val="4BACC6">
                  <a:lumMod val="50000"/>
                </a:srgb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6139792" y="3190831"/>
            <a:ext cx="1353207" cy="463410"/>
          </a:xfrm>
          <a:prstGeom prst="roundRect">
            <a:avLst>
              <a:gd name="adj" fmla="val 9387"/>
            </a:avLst>
          </a:prstGeom>
          <a:solidFill>
            <a:srgbClr val="EBF6F9"/>
          </a:solidFill>
          <a:ln w="9525">
            <a:solidFill>
              <a:schemeClr val="tx1"/>
            </a:solidFill>
          </a:ln>
        </p:spPr>
        <p:txBody>
          <a:bodyPr wrap="square" lIns="36000" tIns="36000" rIns="36000" bIns="36000" rtlCol="0">
            <a:spAutoFit/>
          </a:bodyPr>
          <a:lstStyle>
            <a:defPPr>
              <a:defRPr lang="ru-RU"/>
            </a:defPPr>
            <a:lvl1pPr algn="ctr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ru-RU" dirty="0" smtClean="0">
                <a:solidFill>
                  <a:srgbClr val="4BACC6">
                    <a:lumMod val="50000"/>
                  </a:srgbClr>
                </a:solidFill>
              </a:rPr>
              <a:t>Пути</a:t>
            </a:r>
          </a:p>
          <a:p>
            <a:r>
              <a:rPr lang="ru-RU" dirty="0" smtClean="0">
                <a:solidFill>
                  <a:srgbClr val="4BACC6">
                    <a:lumMod val="50000"/>
                  </a:srgbClr>
                </a:solidFill>
              </a:rPr>
              <a:t>достижения</a:t>
            </a:r>
            <a:endParaRPr lang="ru-RU" dirty="0">
              <a:solidFill>
                <a:srgbClr val="4BACC6">
                  <a:lumMod val="50000"/>
                </a:srgbClr>
              </a:solidFill>
            </a:endParaRPr>
          </a:p>
        </p:txBody>
      </p:sp>
      <p:sp>
        <p:nvSpPr>
          <p:cNvPr id="67" name="Прямоугольник 66"/>
          <p:cNvSpPr/>
          <p:nvPr/>
        </p:nvSpPr>
        <p:spPr>
          <a:xfrm>
            <a:off x="484909" y="4561298"/>
            <a:ext cx="8257309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dirty="0" smtClean="0">
                <a:solidFill>
                  <a:srgbClr val="4BACC6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С 2015 г. внесены изменения в Трудовой кодекс – «</a:t>
            </a:r>
            <a:r>
              <a:rPr lang="ru-RU" sz="1400" b="1" dirty="0" smtClean="0">
                <a:solidFill>
                  <a:srgbClr val="4BACC6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Разработка </a:t>
            </a:r>
            <a:r>
              <a:rPr lang="ru-RU" sz="1400" dirty="0" smtClean="0">
                <a:solidFill>
                  <a:srgbClr val="4BACC6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НРК производится министерствами труда и образования, и </a:t>
            </a:r>
            <a:r>
              <a:rPr lang="ru-RU" sz="1400" b="1" dirty="0" smtClean="0">
                <a:solidFill>
                  <a:srgbClr val="4BACC6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утверждается</a:t>
            </a:r>
            <a:r>
              <a:rPr lang="ru-RU" sz="1400" dirty="0" smtClean="0">
                <a:solidFill>
                  <a:srgbClr val="4BACC6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 республиканской комиссией по социальному партнерству и регулированию социальных и трудовых отношений». Участниками республиканской комиссии являются представители Правительства Республики Казахстан (7 чел.), республиканских объединений работников (7 чел.) и республиканских объединений работодателей (7 чел.).</a:t>
            </a:r>
          </a:p>
          <a:p>
            <a:pPr algn="just"/>
            <a:r>
              <a:rPr lang="ru-RU" sz="1400" dirty="0" smtClean="0">
                <a:solidFill>
                  <a:srgbClr val="4BACC6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Процедура утверждения НРК перенесена на более высокий уровень. </a:t>
            </a:r>
            <a:endParaRPr lang="ru-RU" sz="1400" dirty="0">
              <a:solidFill>
                <a:srgbClr val="4BACC6">
                  <a:lumMod val="50000"/>
                </a:srgb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30683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Прямая соединительная линия 1"/>
          <p:cNvCxnSpPr/>
          <p:nvPr/>
        </p:nvCxnSpPr>
        <p:spPr>
          <a:xfrm>
            <a:off x="994994" y="620688"/>
            <a:ext cx="8149006" cy="0"/>
          </a:xfrm>
          <a:prstGeom prst="line">
            <a:avLst/>
          </a:prstGeom>
          <a:ln w="34925" cmpd="dbl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Прямоугольник 2"/>
          <p:cNvSpPr/>
          <p:nvPr/>
        </p:nvSpPr>
        <p:spPr>
          <a:xfrm>
            <a:off x="994994" y="215751"/>
            <a:ext cx="782547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i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ГПРОН 2016-2019 гг.</a:t>
            </a:r>
            <a:endParaRPr lang="ru-RU" sz="2000" b="1" i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2" descr="https://encrypted-tbn3.gstatic.com/images?q=tbn:ANd9GcSu5CkQ4Ke3vTc1tP0yFBULeKB5Q1jtG0KEYr6hpxKKvO9YdWGruQ"/>
          <p:cNvPicPr>
            <a:picLocks noChangeAspect="1" noChangeArrowheads="1"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7608" t="15678" r="6993" b="9091"/>
          <a:stretch/>
        </p:blipFill>
        <p:spPr bwMode="auto">
          <a:xfrm>
            <a:off x="35560" y="1816"/>
            <a:ext cx="1168400" cy="6908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79512" y="764704"/>
            <a:ext cx="8784976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Проблема: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Н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е 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разработаны механизмы карьерного и профессионального роста учителя. </a:t>
            </a:r>
            <a:endParaRPr lang="ru-RU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285750" indent="-285750">
              <a:buFont typeface="Wingdings" pitchFamily="2" charset="2"/>
              <a:buChar char="§"/>
            </a:pP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Не 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внедрены профессиональный стандарт педагога или концептуальная модель развития его профессиональных компетенций;</a:t>
            </a:r>
            <a:endParaRPr lang="ru-RU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ru-RU" dirty="0"/>
          </a:p>
          <a:p>
            <a:r>
              <a:rPr lang="ru-RU" b="1" i="1" dirty="0" smtClean="0"/>
              <a:t>Среднее образование</a:t>
            </a:r>
            <a:r>
              <a:rPr lang="ru-RU" dirty="0" smtClean="0"/>
              <a:t>:</a:t>
            </a:r>
            <a:endParaRPr lang="ru-RU" dirty="0"/>
          </a:p>
          <a:p>
            <a:pPr marL="285750" indent="-285750">
              <a:buFont typeface="Wingdings" pitchFamily="2" charset="2"/>
              <a:buChar char="ü"/>
            </a:pPr>
            <a:r>
              <a:rPr lang="ru-RU" dirty="0" smtClean="0"/>
              <a:t>Будут </a:t>
            </a:r>
            <a:r>
              <a:rPr lang="ru-RU" dirty="0"/>
              <a:t>пересмотрены требования к уровню квалификации педагогов с целью создания условий для получения первой и высшей категорий</a:t>
            </a:r>
            <a:r>
              <a:rPr lang="ru-RU" dirty="0" smtClean="0"/>
              <a:t>.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dirty="0"/>
              <a:t>Будет разработан </a:t>
            </a:r>
            <a:r>
              <a:rPr lang="ru-RU" i="1" u="sng" dirty="0" err="1"/>
              <a:t>профстандарт</a:t>
            </a:r>
            <a:r>
              <a:rPr lang="ru-RU" i="1" u="sng" dirty="0"/>
              <a:t> педагога </a:t>
            </a:r>
            <a:r>
              <a:rPr lang="ru-RU" dirty="0"/>
              <a:t>и пересмотрены механизмы приема на педагогические специальности</a:t>
            </a:r>
            <a:r>
              <a:rPr lang="ru-RU" dirty="0" smtClean="0"/>
              <a:t>.</a:t>
            </a:r>
          </a:p>
          <a:p>
            <a:endParaRPr lang="ru-RU" dirty="0" smtClean="0"/>
          </a:p>
          <a:p>
            <a:r>
              <a:rPr lang="ru-RU" b="1" i="1" dirty="0" smtClean="0"/>
              <a:t>Высшее и послевузовское образование:</a:t>
            </a:r>
            <a:endParaRPr lang="ru-RU" b="1" i="1" dirty="0"/>
          </a:p>
          <a:p>
            <a:pPr marL="285750" indent="-285750">
              <a:buFont typeface="Wingdings" pitchFamily="2" charset="2"/>
              <a:buChar char="ü"/>
            </a:pPr>
            <a:r>
              <a:rPr lang="ru-RU" dirty="0"/>
              <a:t>В соответствии с проектом модернизации педагогического образования будет разработан </a:t>
            </a:r>
            <a:r>
              <a:rPr lang="ru-RU" i="1" u="sng" dirty="0"/>
              <a:t>профессиональный стандарт педагога</a:t>
            </a:r>
            <a:r>
              <a:rPr lang="ru-RU" dirty="0"/>
              <a:t>, согласно которому будет обновлено содержание педагогического образования и укреплена материально-техническая база вузов, осуществляющих подготовку педагогических кадров, при прохождении международной аккредитации. Это подразумевает разработку 47 новых образовательных программ </a:t>
            </a:r>
            <a:r>
              <a:rPr lang="ru-RU" dirty="0" err="1"/>
              <a:t>бакалавриата</a:t>
            </a:r>
            <a:r>
              <a:rPr lang="ru-RU" dirty="0"/>
              <a:t> и магистратуры по педагогическим специальностям, в том числе на английском языке.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5393185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Номер слайда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B09F0A4-9C21-4457-A484-C6404A46D7B9}" type="slidenum">
              <a:rPr lang="ru-RU" altLang="ru-RU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7</a:t>
            </a:fld>
            <a:endParaRPr lang="ru-RU" altLang="ru-RU" sz="1200" smtClean="0">
              <a:solidFill>
                <a:srgbClr val="898989"/>
              </a:solidFill>
            </a:endParaRPr>
          </a:p>
        </p:txBody>
      </p:sp>
      <p:graphicFrame>
        <p:nvGraphicFramePr>
          <p:cNvPr id="4" name="Схема 3"/>
          <p:cNvGraphicFramePr/>
          <p:nvPr/>
        </p:nvGraphicFramePr>
        <p:xfrm>
          <a:off x="233735" y="908720"/>
          <a:ext cx="8650287" cy="21602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052" name="Прямоугольник 2"/>
          <p:cNvSpPr>
            <a:spLocks noChangeArrowheads="1"/>
          </p:cNvSpPr>
          <p:nvPr/>
        </p:nvSpPr>
        <p:spPr bwMode="auto">
          <a:xfrm>
            <a:off x="684213" y="2479675"/>
            <a:ext cx="7704137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ru-RU" altLang="ru-RU" sz="1200" dirty="0">
                <a:solidFill>
                  <a:srgbClr val="002060"/>
                </a:solidFill>
                <a:latin typeface="Arial" charset="0"/>
                <a:cs typeface="Arial" charset="0"/>
              </a:rPr>
              <a:t>утверждены приказом и.о. Министра образования и науки Республики Казахстан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ru-RU" altLang="ru-RU" sz="1200" dirty="0">
                <a:solidFill>
                  <a:srgbClr val="002060"/>
                </a:solidFill>
                <a:latin typeface="Arial" charset="0"/>
                <a:cs typeface="Arial" charset="0"/>
              </a:rPr>
              <a:t>от 13 сентября 2013 года № 373</a:t>
            </a:r>
            <a:endParaRPr lang="ru-RU" altLang="ru-RU" sz="1200" b="1" dirty="0">
              <a:solidFill>
                <a:srgbClr val="002060"/>
              </a:solidFill>
              <a:latin typeface="Arial" charset="0"/>
              <a:cs typeface="Arial" charset="0"/>
            </a:endParaRPr>
          </a:p>
        </p:txBody>
      </p:sp>
      <p:sp>
        <p:nvSpPr>
          <p:cNvPr id="2053" name="Прямоугольник 4"/>
          <p:cNvSpPr>
            <a:spLocks noChangeArrowheads="1"/>
          </p:cNvSpPr>
          <p:nvPr/>
        </p:nvSpPr>
        <p:spPr bwMode="auto">
          <a:xfrm>
            <a:off x="233363" y="539750"/>
            <a:ext cx="865028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ru-RU" altLang="ru-RU" sz="1800" b="1" dirty="0">
                <a:solidFill>
                  <a:srgbClr val="C0504D"/>
                </a:solidFill>
                <a:latin typeface="Arial" pitchFamily="34" charset="0"/>
                <a:cs typeface="Arial" pitchFamily="34" charset="0"/>
              </a:rPr>
              <a:t>1. </a:t>
            </a:r>
            <a:r>
              <a:rPr lang="ru-RU" altLang="ru-RU" sz="1800" b="1" dirty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Разработка профессиональных стандартов в области образования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87198" y="3073296"/>
            <a:ext cx="8596452" cy="33855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 счет РБ в 2013-2014 </a:t>
            </a:r>
            <a:r>
              <a:rPr lang="ru-RU" sz="1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гг</a:t>
            </a:r>
            <a:r>
              <a:rPr lang="ru-RU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разработано 15 профессиональных стандартов</a:t>
            </a:r>
            <a:endParaRPr lang="ru-RU" sz="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179388" y="4146550"/>
          <a:ext cx="8640763" cy="256063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728152"/>
                <a:gridCol w="864076"/>
                <a:gridCol w="1368121"/>
                <a:gridCol w="2016178"/>
                <a:gridCol w="936083"/>
                <a:gridCol w="669784"/>
                <a:gridCol w="1058369"/>
              </a:tblGrid>
              <a:tr h="731535">
                <a:tc rowSpan="2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20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1438" marR="91438" marT="45728" marB="45728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kern="1200" dirty="0" smtClean="0">
                          <a:latin typeface="Arial" pitchFamily="34" charset="0"/>
                          <a:cs typeface="Arial" pitchFamily="34" charset="0"/>
                        </a:rPr>
                        <a:t>Профессиональные стандарты</a:t>
                      </a:r>
                      <a:endParaRPr lang="ru-RU" sz="1400" kern="1200" dirty="0">
                        <a:solidFill>
                          <a:schemeClr val="bg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1438" marR="91438" marT="45728" marB="45728"/>
                </a:tc>
                <a:tc h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400" kern="1200" dirty="0">
                        <a:solidFill>
                          <a:schemeClr val="bg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kern="1200" dirty="0" smtClean="0">
                          <a:latin typeface="Arial" pitchFamily="34" charset="0"/>
                          <a:cs typeface="Arial" pitchFamily="34" charset="0"/>
                        </a:rPr>
                        <a:t>Разработка образовательных программ</a:t>
                      </a:r>
                      <a:endParaRPr lang="ru-RU" sz="1400" kern="1200" dirty="0">
                        <a:solidFill>
                          <a:schemeClr val="bg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1438" marR="91438" marT="45728" marB="45728"/>
                </a:tc>
                <a:tc gridSpan="3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kern="1200" dirty="0" smtClean="0">
                          <a:solidFill>
                            <a:schemeClr val="bg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Внедрение образовательных программ</a:t>
                      </a:r>
                      <a:endParaRPr lang="ru-RU" sz="1400" kern="1200" dirty="0">
                        <a:solidFill>
                          <a:schemeClr val="bg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1438" marR="91438" marT="45728" marB="45728"/>
                </a:tc>
                <a:tc h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400" kern="1200" dirty="0">
                        <a:solidFill>
                          <a:schemeClr val="bg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400" kern="1200" dirty="0">
                        <a:solidFill>
                          <a:schemeClr val="bg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457276">
                <a:tc v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400" kern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всего</a:t>
                      </a:r>
                      <a:endParaRPr lang="ru-RU" sz="12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1438" marR="91438" marT="45728" marB="45728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b="0" i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в области образования</a:t>
                      </a:r>
                      <a:endParaRPr lang="ru-RU" sz="1200" b="0" i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1438" marR="91438" marT="45728" marB="45728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всего</a:t>
                      </a:r>
                      <a:endParaRPr lang="ru-RU" sz="12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1438" marR="91438" marT="45728" marB="45728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всего</a:t>
                      </a:r>
                      <a:endParaRPr lang="ru-RU" sz="12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1438" marR="91438" marT="45728" marB="45728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b="0" i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2015 год</a:t>
                      </a:r>
                      <a:endParaRPr lang="ru-RU" sz="1200" b="0" i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1438" marR="91438" marT="45728" marB="45728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b="0" i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2016-2017 год</a:t>
                      </a:r>
                      <a:endParaRPr lang="ru-RU" sz="1200" b="0" i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1438" marR="91438" marT="45728" marB="45728"/>
                </a:tc>
              </a:tr>
              <a:tr h="274365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за счет РБ</a:t>
                      </a:r>
                      <a:endParaRPr lang="ru-RU" sz="12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1438" marR="91438" marT="45728" marB="45728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35</a:t>
                      </a:r>
                      <a:endParaRPr lang="ru-RU" sz="12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1438" marR="91438" marT="45728" marB="45728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15</a:t>
                      </a:r>
                      <a:endParaRPr lang="ru-RU" sz="120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1438" marR="91438" marT="45728" marB="45728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20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1438" marR="91438" marT="45728" marB="45728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20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1438" marR="91438" marT="45728" marB="45728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20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1438" marR="91438" marT="45728" marB="45728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20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1438" marR="91438" marT="45728" marB="45728"/>
                </a:tc>
              </a:tr>
              <a:tr h="640185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Проект «Модернизация </a:t>
                      </a:r>
                      <a:r>
                        <a:rPr lang="ru-RU" sz="1200" b="1" kern="12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ТиПО</a:t>
                      </a: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»</a:t>
                      </a:r>
                      <a:endParaRPr lang="ru-RU" sz="12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1438" marR="91438" marT="45728" marB="45728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147</a:t>
                      </a:r>
                      <a:endParaRPr lang="ru-RU" sz="12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1438" marR="91438" marT="45728" marB="45728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5</a:t>
                      </a:r>
                      <a:endParaRPr lang="ru-RU" sz="120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1438" marR="91438" marT="45728" marB="45728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147</a:t>
                      </a:r>
                      <a:endParaRPr lang="ru-RU" sz="12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1438" marR="91438" marT="45728" marB="45728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29</a:t>
                      </a:r>
                      <a:endParaRPr lang="ru-RU" sz="12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1438" marR="91438" marT="45728" marB="45728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29</a:t>
                      </a:r>
                      <a:endParaRPr lang="ru-RU" sz="120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1438" marR="91438" marT="45728" marB="45728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20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1438" marR="91438" marT="45728" marB="45728"/>
                </a:tc>
              </a:tr>
              <a:tr h="457276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НАО «Холдинг «К</a:t>
                      </a:r>
                      <a:r>
                        <a:rPr lang="kk-KZ" sz="12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әсіпқор»</a:t>
                      </a:r>
                      <a:endParaRPr lang="ru-RU" altLang="ru-RU" sz="1200" b="1" kern="1200" dirty="0" smtClean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1438" marR="91438" marT="45728" marB="45728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20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1438" marR="91438" marT="45728" marB="45728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20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1438" marR="91438" marT="45728" marB="45728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45</a:t>
                      </a:r>
                      <a:endParaRPr lang="ru-RU" sz="12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1438" marR="91438" marT="45728" marB="45728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35</a:t>
                      </a:r>
                      <a:endParaRPr lang="ru-RU" sz="12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1438" marR="91438" marT="45728" marB="45728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5</a:t>
                      </a:r>
                      <a:endParaRPr lang="ru-RU" sz="120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1438" marR="91438" marT="45728" marB="45728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30</a:t>
                      </a:r>
                      <a:endParaRPr lang="ru-RU" sz="120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1438" marR="91438" marT="45728" marB="45728"/>
                </a:tc>
              </a:tr>
            </a:tbl>
          </a:graphicData>
        </a:graphic>
      </p:graphicFrame>
      <p:sp>
        <p:nvSpPr>
          <p:cNvPr id="14" name="Прямоугольник 13"/>
          <p:cNvSpPr/>
          <p:nvPr/>
        </p:nvSpPr>
        <p:spPr>
          <a:xfrm>
            <a:off x="277813" y="131763"/>
            <a:ext cx="8650287" cy="4000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000" b="1" dirty="0" smtClean="0">
                <a:solidFill>
                  <a:srgbClr val="C0504D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 Министерство образования и науки Республики Казахстан</a:t>
            </a:r>
            <a:endParaRPr lang="ru-RU" sz="2000" b="1" dirty="0">
              <a:solidFill>
                <a:srgbClr val="C0504D">
                  <a:lumMod val="50000"/>
                </a:srgb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07" name="Прямоугольник 14"/>
          <p:cNvSpPr>
            <a:spLocks noChangeArrowheads="1"/>
          </p:cNvSpPr>
          <p:nvPr/>
        </p:nvSpPr>
        <p:spPr bwMode="auto">
          <a:xfrm>
            <a:off x="260350" y="3500438"/>
            <a:ext cx="8650288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ru-RU" altLang="ru-RU" sz="1800" b="1" dirty="0">
                <a:solidFill>
                  <a:srgbClr val="C0504D"/>
                </a:solidFill>
                <a:latin typeface="Arial" pitchFamily="34" charset="0"/>
                <a:cs typeface="Arial" pitchFamily="34" charset="0"/>
              </a:rPr>
              <a:t>2. Разработка и внедрение образовательных программ на основе профессиональных стандартов</a:t>
            </a:r>
          </a:p>
        </p:txBody>
      </p:sp>
    </p:spTree>
    <p:extLst>
      <p:ext uri="{BB962C8B-B14F-4D97-AF65-F5344CB8AC3E}">
        <p14:creationId xmlns:p14="http://schemas.microsoft.com/office/powerpoint/2010/main" xmlns="" val="512370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1"/>
          <p:cNvSpPr txBox="1">
            <a:spLocks/>
          </p:cNvSpPr>
          <p:nvPr/>
        </p:nvSpPr>
        <p:spPr>
          <a:xfrm>
            <a:off x="214313" y="142852"/>
            <a:ext cx="8715375" cy="42862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algn="ctr">
              <a:defRPr/>
            </a:pPr>
            <a:r>
              <a:rPr lang="ru-RU" b="1" dirty="0" smtClean="0">
                <a:solidFill>
                  <a:srgbClr val="4BACC6">
                    <a:lumMod val="50000"/>
                  </a:srgbClr>
                </a:solidFill>
                <a:latin typeface="Arial" charset="0"/>
                <a:ea typeface="Arial" charset="0"/>
                <a:cs typeface="Arial" charset="0"/>
              </a:rPr>
              <a:t>УРОВНИ НРК И СТУПЕНИ ОБРАЗОВАНИЯ В КАЗАХСТАНЕ</a:t>
            </a:r>
            <a:endParaRPr lang="ru-RU" b="1" dirty="0">
              <a:solidFill>
                <a:srgbClr val="4BACC6">
                  <a:lumMod val="50000"/>
                </a:srgbClr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082" name="Rectangle 3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2086" name="Rectangle 38"/>
          <p:cNvSpPr>
            <a:spLocks noChangeArrowheads="1"/>
          </p:cNvSpPr>
          <p:nvPr/>
        </p:nvSpPr>
        <p:spPr bwMode="auto">
          <a:xfrm>
            <a:off x="0" y="0"/>
            <a:ext cx="0" cy="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228962580"/>
              </p:ext>
            </p:extLst>
          </p:nvPr>
        </p:nvGraphicFramePr>
        <p:xfrm>
          <a:off x="0" y="1571615"/>
          <a:ext cx="9144001" cy="40005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8416"/>
                <a:gridCol w="1359937"/>
                <a:gridCol w="1359937"/>
                <a:gridCol w="1359937"/>
                <a:gridCol w="1359937"/>
                <a:gridCol w="858417"/>
                <a:gridCol w="979714"/>
                <a:gridCol w="1007706"/>
              </a:tblGrid>
              <a:tr h="666754"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r>
                        <a:rPr lang="ru-RU" sz="1600" b="0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- </a:t>
                      </a:r>
                      <a:r>
                        <a:rPr lang="ru-RU" sz="1600" b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ru-RU" sz="1600" b="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D5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>
                        <a:solidFill>
                          <a:schemeClr val="accent5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FF9FF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>
                        <a:solidFill>
                          <a:schemeClr val="accent5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FF9FF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>
                        <a:solidFill>
                          <a:schemeClr val="accent5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FF9FF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>
                        <a:solidFill>
                          <a:schemeClr val="accent5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FF9FF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>
                        <a:solidFill>
                          <a:schemeClr val="accent5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7FF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>
                    <a:lnL w="12700" cmpd="sng">
                      <a:noFill/>
                    </a:lnL>
                    <a:lnR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FE7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>
                    <a:lnL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FE7"/>
                    </a:solidFill>
                  </a:tcPr>
                </a:tc>
              </a:tr>
              <a:tr h="666754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ru-RU" sz="16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D5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>
                        <a:solidFill>
                          <a:schemeClr val="accent5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FF9FF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FF9FF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FF9FF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FF9FF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>
                    <a:lnL w="12700" cmpd="sng">
                      <a:noFill/>
                    </a:lnL>
                    <a:lnR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7FF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>
                    <a:lnL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FE7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>
                        <a:solidFill>
                          <a:schemeClr val="accent5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FE7"/>
                    </a:solidFill>
                  </a:tcPr>
                </a:tc>
              </a:tr>
              <a:tr h="666754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4-5</a:t>
                      </a:r>
                      <a:endParaRPr lang="ru-RU" sz="16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D5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>
                        <a:solidFill>
                          <a:schemeClr val="accent5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FF9FF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>
                        <a:solidFill>
                          <a:schemeClr val="accent5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FF9FF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buNone/>
                      </a:pPr>
                      <a:r>
                        <a:rPr lang="ru-RU" sz="1600" kern="120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10         11</a:t>
                      </a:r>
                      <a:endParaRPr lang="ru-RU" sz="1600" kern="1200">
                        <a:solidFill>
                          <a:schemeClr val="accent5">
                            <a:lumMod val="50000"/>
                          </a:schemeClr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b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FF9FF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ru-RU" sz="160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1       2      3 </a:t>
                      </a:r>
                      <a:endParaRPr lang="ru-RU" sz="1600">
                        <a:solidFill>
                          <a:schemeClr val="accent5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FEAF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>
                        <a:solidFill>
                          <a:schemeClr val="accent5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>
                    <a:lnL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7FF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>
                        <a:solidFill>
                          <a:schemeClr val="accent5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FE7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FE7"/>
                    </a:solidFill>
                  </a:tcPr>
                </a:tc>
              </a:tr>
              <a:tr h="666754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3 </a:t>
                      </a:r>
                      <a:endParaRPr lang="ru-RU" sz="16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D5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>
                        <a:solidFill>
                          <a:schemeClr val="accent5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FF9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lain" startAt="5"/>
                      </a:pPr>
                      <a:r>
                        <a:rPr lang="ru-RU" sz="160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          9</a:t>
                      </a:r>
                      <a:endParaRPr lang="ru-RU" sz="1600">
                        <a:solidFill>
                          <a:schemeClr val="accent5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>
                    <a:lnL w="12700" cmpd="sng">
                      <a:noFill/>
                    </a:lnL>
                    <a:lnR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FF9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1           2                      </a:t>
                      </a:r>
                      <a:endParaRPr lang="ru-RU" sz="16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>
                    <a:lnL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FEAF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3        4</a:t>
                      </a:r>
                      <a:endParaRPr lang="ru-RU" sz="1600">
                        <a:solidFill>
                          <a:schemeClr val="accent5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FEAF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>
                        <a:solidFill>
                          <a:schemeClr val="accent5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7FF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>
                        <a:solidFill>
                          <a:schemeClr val="accent5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FE7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>
                        <a:solidFill>
                          <a:schemeClr val="accent5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FE7"/>
                    </a:solidFill>
                  </a:tcPr>
                </a:tc>
              </a:tr>
              <a:tr h="666754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16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D5"/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lain"/>
                      </a:pPr>
                      <a:r>
                        <a:rPr lang="ru-RU" sz="16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          4</a:t>
                      </a:r>
                      <a:endParaRPr lang="ru-RU" sz="16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>
                    <a:lnL w="12700" cmpd="sng">
                      <a:noFill/>
                    </a:lnL>
                    <a:lnR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FF9FF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>
                        <a:solidFill>
                          <a:schemeClr val="accent5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>
                    <a:lnL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FF9FF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>
                        <a:solidFill>
                          <a:schemeClr val="accent5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FF9FF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FF9FF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>
                        <a:solidFill>
                          <a:schemeClr val="accent5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7FF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FE7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>
                        <a:solidFill>
                          <a:schemeClr val="accent5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FE7"/>
                    </a:solidFill>
                  </a:tcPr>
                </a:tc>
              </a:tr>
              <a:tr h="666754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16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D5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>
                        <a:solidFill>
                          <a:schemeClr val="accent5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>
                    <a:lnL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FF9FF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>
                        <a:solidFill>
                          <a:schemeClr val="accent5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FF9FF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FF9FF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FF9FF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>
                        <a:solidFill>
                          <a:schemeClr val="accent5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7FF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>
                        <a:solidFill>
                          <a:schemeClr val="accent5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FE7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FE7"/>
                    </a:solidFill>
                  </a:tcPr>
                </a:tc>
              </a:tr>
            </a:tbl>
          </a:graphicData>
        </a:graphic>
      </p:graphicFrame>
      <p:sp>
        <p:nvSpPr>
          <p:cNvPr id="10" name="Text Box 20"/>
          <p:cNvSpPr txBox="1">
            <a:spLocks noChangeArrowheads="1"/>
          </p:cNvSpPr>
          <p:nvPr/>
        </p:nvSpPr>
        <p:spPr bwMode="auto">
          <a:xfrm>
            <a:off x="503206" y="5589578"/>
            <a:ext cx="1214446" cy="714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3600" rIns="0" bIns="360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>
                <a:solidFill>
                  <a:srgbClr val="4BACC6">
                    <a:lumMod val="50000"/>
                  </a:srgb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дошкольное воспитание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>
                <a:solidFill>
                  <a:srgbClr val="4BACC6">
                    <a:lumMod val="50000"/>
                  </a:srgb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и обучение</a:t>
            </a:r>
            <a:endParaRPr lang="ru-RU" sz="1400" dirty="0" smtClean="0">
              <a:solidFill>
                <a:srgbClr val="4BACC6">
                  <a:lumMod val="50000"/>
                </a:srgb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 Box 20"/>
          <p:cNvSpPr txBox="1">
            <a:spLocks noChangeArrowheads="1"/>
          </p:cNvSpPr>
          <p:nvPr/>
        </p:nvSpPr>
        <p:spPr bwMode="auto">
          <a:xfrm>
            <a:off x="938712" y="4948721"/>
            <a:ext cx="1214446" cy="30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3600" rIns="0" bIns="3600" numCol="1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>
                <a:solidFill>
                  <a:srgbClr val="4BACC6">
                    <a:lumMod val="50000"/>
                  </a:srgb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начальное</a:t>
            </a:r>
            <a:endParaRPr lang="ru-RU" sz="1400" dirty="0" smtClean="0">
              <a:solidFill>
                <a:srgbClr val="4BACC6">
                  <a:lumMod val="50000"/>
                </a:srgb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 Box 20"/>
          <p:cNvSpPr txBox="1">
            <a:spLocks noChangeArrowheads="1"/>
          </p:cNvSpPr>
          <p:nvPr/>
        </p:nvSpPr>
        <p:spPr bwMode="auto">
          <a:xfrm>
            <a:off x="2263742" y="4259354"/>
            <a:ext cx="1214446" cy="5190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3600" rIns="0" bIns="3600" numCol="1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>
                <a:solidFill>
                  <a:srgbClr val="4BACC6">
                    <a:lumMod val="50000"/>
                  </a:srgb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основное </a:t>
            </a:r>
            <a:r>
              <a:rPr lang="ru-RU" sz="1400" b="1" dirty="0" smtClean="0">
                <a:solidFill>
                  <a:srgbClr val="4BACC6">
                    <a:lumMod val="50000"/>
                  </a:srgb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среднее</a:t>
            </a:r>
            <a:endParaRPr lang="ru-RU" sz="1400" b="1" dirty="0" smtClean="0">
              <a:solidFill>
                <a:srgbClr val="4BACC6">
                  <a:lumMod val="50000"/>
                </a:srgb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 Box 20"/>
          <p:cNvSpPr txBox="1">
            <a:spLocks noChangeArrowheads="1"/>
          </p:cNvSpPr>
          <p:nvPr/>
        </p:nvSpPr>
        <p:spPr bwMode="auto">
          <a:xfrm>
            <a:off x="4166164" y="3693359"/>
            <a:ext cx="1565417" cy="30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3600" rIns="0" bIns="360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1200" smtClean="0">
                <a:solidFill>
                  <a:srgbClr val="4BACC6">
                    <a:lumMod val="50000"/>
                  </a:srgb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1200" b="1" err="1" smtClean="0">
                <a:solidFill>
                  <a:srgbClr val="4BACC6">
                    <a:lumMod val="50000"/>
                  </a:srgb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ТиПО</a:t>
            </a:r>
            <a:r>
              <a:rPr lang="ru-RU" sz="1200" smtClean="0">
                <a:solidFill>
                  <a:srgbClr val="4BACC6">
                    <a:lumMod val="50000"/>
                  </a:srgb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 (3 г. 10 мес)</a:t>
            </a:r>
            <a:endParaRPr lang="ru-RU" sz="1200" smtClean="0">
              <a:solidFill>
                <a:srgbClr val="4BACC6">
                  <a:lumMod val="50000"/>
                </a:srgb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 Box 20"/>
          <p:cNvSpPr txBox="1">
            <a:spLocks noChangeArrowheads="1"/>
          </p:cNvSpPr>
          <p:nvPr/>
        </p:nvSpPr>
        <p:spPr bwMode="auto">
          <a:xfrm>
            <a:off x="6451837" y="2900017"/>
            <a:ext cx="765827" cy="6905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3600" rIns="0" bIns="360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1400" smtClean="0">
                <a:solidFill>
                  <a:srgbClr val="4BACC6">
                    <a:lumMod val="50000"/>
                  </a:srgb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после-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1400" smtClean="0">
                <a:solidFill>
                  <a:srgbClr val="4BACC6">
                    <a:lumMod val="50000"/>
                  </a:srgb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среднее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1400" smtClean="0">
                <a:solidFill>
                  <a:srgbClr val="4BACC6">
                    <a:lumMod val="50000"/>
                  </a:srgb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1-2 года</a:t>
            </a:r>
            <a:endParaRPr lang="ru-RU" sz="1400" smtClean="0">
              <a:solidFill>
                <a:srgbClr val="4BACC6">
                  <a:lumMod val="50000"/>
                </a:srgb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 Box 20"/>
          <p:cNvSpPr txBox="1">
            <a:spLocks noChangeArrowheads="1"/>
          </p:cNvSpPr>
          <p:nvPr/>
        </p:nvSpPr>
        <p:spPr bwMode="auto">
          <a:xfrm>
            <a:off x="7264464" y="2280486"/>
            <a:ext cx="848464" cy="3359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3600" rIns="0" bIns="3600" numCol="1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400" smtClean="0">
                <a:solidFill>
                  <a:srgbClr val="4BACC6">
                    <a:lumMod val="50000"/>
                  </a:srgb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высшее</a:t>
            </a:r>
            <a:endParaRPr lang="ru-RU" sz="1400" smtClean="0">
              <a:solidFill>
                <a:srgbClr val="4BACC6">
                  <a:lumMod val="50000"/>
                </a:srgb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 Box 20"/>
          <p:cNvSpPr txBox="1">
            <a:spLocks noChangeArrowheads="1"/>
          </p:cNvSpPr>
          <p:nvPr/>
        </p:nvSpPr>
        <p:spPr bwMode="auto">
          <a:xfrm>
            <a:off x="8112928" y="1611970"/>
            <a:ext cx="1031072" cy="714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3600" rIns="0" bIns="3600" numCol="1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400" err="1" smtClean="0">
                <a:solidFill>
                  <a:srgbClr val="4BACC6">
                    <a:lumMod val="50000"/>
                  </a:srgb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после-вузовское</a:t>
            </a:r>
            <a:endParaRPr lang="ru-RU" sz="1400" smtClean="0">
              <a:solidFill>
                <a:srgbClr val="4BACC6">
                  <a:lumMod val="50000"/>
                </a:srgb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Text Box 20"/>
          <p:cNvSpPr txBox="1">
            <a:spLocks noChangeArrowheads="1"/>
          </p:cNvSpPr>
          <p:nvPr/>
        </p:nvSpPr>
        <p:spPr bwMode="auto">
          <a:xfrm>
            <a:off x="4572000" y="2602737"/>
            <a:ext cx="980628" cy="235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3600" rIns="0" bIns="360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1400" b="1" dirty="0" smtClean="0">
                <a:solidFill>
                  <a:srgbClr val="4BACC6">
                    <a:lumMod val="50000"/>
                  </a:srgb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среднее  </a:t>
            </a:r>
          </a:p>
        </p:txBody>
      </p:sp>
      <p:sp>
        <p:nvSpPr>
          <p:cNvPr id="24" name="Text Box 20"/>
          <p:cNvSpPr txBox="1">
            <a:spLocks noChangeArrowheads="1"/>
          </p:cNvSpPr>
          <p:nvPr/>
        </p:nvSpPr>
        <p:spPr bwMode="auto">
          <a:xfrm>
            <a:off x="3865811" y="2883171"/>
            <a:ext cx="781533" cy="4685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3600" rIns="0" bIns="3600" numCol="1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200" dirty="0" smtClean="0">
                <a:solidFill>
                  <a:srgbClr val="4BACC6">
                    <a:lumMod val="50000"/>
                  </a:srgb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общее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200" b="1" dirty="0" smtClean="0">
                <a:solidFill>
                  <a:srgbClr val="4BACC6">
                    <a:lumMod val="50000"/>
                  </a:srgb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среднее</a:t>
            </a:r>
            <a:endParaRPr lang="ru-RU" sz="1200" b="1" dirty="0" smtClean="0">
              <a:solidFill>
                <a:srgbClr val="4BACC6">
                  <a:lumMod val="50000"/>
                </a:srgb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Text Box 20"/>
          <p:cNvSpPr txBox="1">
            <a:spLocks noChangeArrowheads="1"/>
          </p:cNvSpPr>
          <p:nvPr/>
        </p:nvSpPr>
        <p:spPr bwMode="auto">
          <a:xfrm>
            <a:off x="4997590" y="2970457"/>
            <a:ext cx="1305674" cy="2806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3600" rIns="0" bIns="360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1200" b="1" smtClean="0">
                <a:solidFill>
                  <a:srgbClr val="4BACC6">
                    <a:lumMod val="50000"/>
                  </a:srgb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ТиПО</a:t>
            </a:r>
            <a:r>
              <a:rPr lang="ru-RU" sz="1200" smtClean="0">
                <a:solidFill>
                  <a:srgbClr val="4BACC6">
                    <a:lumMod val="50000"/>
                  </a:srgb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(2 г. 10 мес)</a:t>
            </a:r>
            <a:endParaRPr lang="ru-RU" sz="1200" smtClean="0">
              <a:solidFill>
                <a:srgbClr val="4BACC6">
                  <a:lumMod val="50000"/>
                </a:srgb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Левая фигурная скобка 2"/>
          <p:cNvSpPr/>
          <p:nvPr/>
        </p:nvSpPr>
        <p:spPr>
          <a:xfrm rot="5400000">
            <a:off x="4831049" y="1532227"/>
            <a:ext cx="208847" cy="2735580"/>
          </a:xfrm>
          <a:prstGeom prst="leftBrace">
            <a:avLst>
              <a:gd name="adj1" fmla="val 39906"/>
              <a:gd name="adj2" fmla="val 50000"/>
            </a:avLst>
          </a:prstGeom>
          <a:ln w="1270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black"/>
              </a:solidFill>
            </a:endParaRPr>
          </a:p>
        </p:txBody>
      </p:sp>
      <p:sp>
        <p:nvSpPr>
          <p:cNvPr id="26" name="Text Box 20"/>
          <p:cNvSpPr txBox="1">
            <a:spLocks noChangeArrowheads="1"/>
          </p:cNvSpPr>
          <p:nvPr/>
        </p:nvSpPr>
        <p:spPr bwMode="auto">
          <a:xfrm>
            <a:off x="5813608" y="4000839"/>
            <a:ext cx="457352" cy="251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3600" rIns="0" bIns="360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1100" smtClean="0">
                <a:solidFill>
                  <a:srgbClr val="4BACC6">
                    <a:lumMod val="50000"/>
                  </a:srgb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курсы</a:t>
            </a:r>
            <a:endParaRPr lang="ru-RU" sz="1100" smtClean="0">
              <a:solidFill>
                <a:srgbClr val="4BACC6">
                  <a:lumMod val="50000"/>
                </a:srgb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Text Box 20"/>
          <p:cNvSpPr txBox="1">
            <a:spLocks noChangeArrowheads="1"/>
          </p:cNvSpPr>
          <p:nvPr/>
        </p:nvSpPr>
        <p:spPr bwMode="auto">
          <a:xfrm>
            <a:off x="5323952" y="3149164"/>
            <a:ext cx="457352" cy="251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3600" rIns="0" bIns="360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1100" smtClean="0">
                <a:solidFill>
                  <a:srgbClr val="4BACC6">
                    <a:lumMod val="50000"/>
                  </a:srgb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курсы</a:t>
            </a:r>
            <a:endParaRPr lang="ru-RU" sz="1100" smtClean="0">
              <a:solidFill>
                <a:srgbClr val="4BACC6">
                  <a:lumMod val="50000"/>
                </a:srgb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853440" y="1566672"/>
            <a:ext cx="0" cy="4022905"/>
          </a:xfrm>
          <a:prstGeom prst="line">
            <a:avLst/>
          </a:prstGeom>
          <a:ln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>
            <a:off x="6303264" y="1566672"/>
            <a:ext cx="0" cy="4022905"/>
          </a:xfrm>
          <a:prstGeom prst="line">
            <a:avLst/>
          </a:prstGeom>
          <a:ln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>
            <a:off x="7156704" y="1566672"/>
            <a:ext cx="0" cy="4022905"/>
          </a:xfrm>
          <a:prstGeom prst="line">
            <a:avLst/>
          </a:prstGeom>
          <a:ln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>
            <a:stCxn id="3" idx="2"/>
          </p:cNvCxnSpPr>
          <p:nvPr/>
        </p:nvCxnSpPr>
        <p:spPr>
          <a:xfrm>
            <a:off x="3567683" y="3004441"/>
            <a:ext cx="0" cy="1188000"/>
          </a:xfrm>
          <a:prstGeom prst="line">
            <a:avLst/>
          </a:prstGeom>
          <a:ln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Прямоугольник 31"/>
          <p:cNvSpPr/>
          <p:nvPr/>
        </p:nvSpPr>
        <p:spPr>
          <a:xfrm>
            <a:off x="3567682" y="3589316"/>
            <a:ext cx="2735582" cy="632219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4947636" y="2900018"/>
            <a:ext cx="1355628" cy="661372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37" name="Text Box 20"/>
          <p:cNvSpPr txBox="1">
            <a:spLocks noChangeArrowheads="1"/>
          </p:cNvSpPr>
          <p:nvPr/>
        </p:nvSpPr>
        <p:spPr bwMode="auto">
          <a:xfrm>
            <a:off x="2580464" y="3976797"/>
            <a:ext cx="566548" cy="251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3600" rIns="0" bIns="360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1100" smtClean="0">
                <a:solidFill>
                  <a:srgbClr val="4BACC6">
                    <a:lumMod val="50000"/>
                  </a:srgb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классы</a:t>
            </a:r>
            <a:endParaRPr lang="ru-RU" sz="1100" smtClean="0">
              <a:solidFill>
                <a:srgbClr val="4BACC6">
                  <a:lumMod val="50000"/>
                </a:srgb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Text Box 20"/>
          <p:cNvSpPr txBox="1">
            <a:spLocks noChangeArrowheads="1"/>
          </p:cNvSpPr>
          <p:nvPr/>
        </p:nvSpPr>
        <p:spPr bwMode="auto">
          <a:xfrm>
            <a:off x="1208864" y="4652483"/>
            <a:ext cx="566548" cy="251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3600" rIns="0" bIns="360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1100" dirty="0" smtClean="0">
                <a:solidFill>
                  <a:srgbClr val="4BACC6">
                    <a:lumMod val="50000"/>
                  </a:srgb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классы</a:t>
            </a:r>
            <a:endParaRPr lang="ru-RU" sz="1100" dirty="0" smtClean="0">
              <a:solidFill>
                <a:srgbClr val="4BACC6">
                  <a:lumMod val="50000"/>
                </a:srgb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Text Box 20"/>
          <p:cNvSpPr txBox="1">
            <a:spLocks noChangeArrowheads="1"/>
          </p:cNvSpPr>
          <p:nvPr/>
        </p:nvSpPr>
        <p:spPr bwMode="auto">
          <a:xfrm>
            <a:off x="0" y="1066800"/>
            <a:ext cx="850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3600" rIns="0" bIns="3600" numCol="1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400" b="1" dirty="0" smtClean="0">
                <a:solidFill>
                  <a:srgbClr val="4BACC6">
                    <a:lumMod val="50000"/>
                  </a:srgb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Уровни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400" b="1" dirty="0" smtClean="0">
                <a:solidFill>
                  <a:srgbClr val="4BACC6">
                    <a:lumMod val="50000"/>
                  </a:srgb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НРК</a:t>
            </a:r>
            <a:endParaRPr lang="ru-RU" sz="1400" b="1" dirty="0" smtClean="0">
              <a:solidFill>
                <a:srgbClr val="4BACC6">
                  <a:lumMod val="50000"/>
                </a:srgb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3" name="Прямая соединительная линия 32"/>
          <p:cNvCxnSpPr/>
          <p:nvPr/>
        </p:nvCxnSpPr>
        <p:spPr>
          <a:xfrm>
            <a:off x="0" y="699796"/>
            <a:ext cx="9144000" cy="0"/>
          </a:xfrm>
          <a:prstGeom prst="line">
            <a:avLst/>
          </a:prstGeom>
          <a:ln w="12700">
            <a:solidFill>
              <a:srgbClr val="084A9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151113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457200" y="228600"/>
            <a:ext cx="8229600" cy="392088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ОРК сферы образования</a:t>
            </a:r>
          </a:p>
        </p:txBody>
      </p:sp>
      <p:sp>
        <p:nvSpPr>
          <p:cNvPr id="4" name="AutoShape 9"/>
          <p:cNvSpPr>
            <a:spLocks noChangeArrowheads="1"/>
          </p:cNvSpPr>
          <p:nvPr/>
        </p:nvSpPr>
        <p:spPr bwMode="auto">
          <a:xfrm>
            <a:off x="179388" y="1556792"/>
            <a:ext cx="1080244" cy="432048"/>
          </a:xfrm>
          <a:prstGeom prst="roundRect">
            <a:avLst>
              <a:gd name="adj" fmla="val 16667"/>
            </a:avLst>
          </a:prstGeom>
          <a:solidFill>
            <a:schemeClr val="accent5">
              <a:lumMod val="20000"/>
              <a:lumOff val="80000"/>
            </a:schemeClr>
          </a:solidFill>
          <a:ln w="15875">
            <a:solidFill>
              <a:schemeClr val="accent5">
                <a:lumMod val="75000"/>
              </a:schemeClr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altLang="ru-RU" sz="1400" b="1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Знания </a:t>
            </a:r>
            <a:endParaRPr lang="ru-RU" altLang="ru-RU" sz="1400" b="1" dirty="0">
              <a:solidFill>
                <a:schemeClr val="accent5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AutoShape 10"/>
          <p:cNvSpPr>
            <a:spLocks noChangeArrowheads="1"/>
          </p:cNvSpPr>
          <p:nvPr/>
        </p:nvSpPr>
        <p:spPr bwMode="auto">
          <a:xfrm>
            <a:off x="1403648" y="1556792"/>
            <a:ext cx="2376264" cy="432048"/>
          </a:xfrm>
          <a:prstGeom prst="roundRect">
            <a:avLst>
              <a:gd name="adj" fmla="val 16667"/>
            </a:avLst>
          </a:prstGeom>
          <a:solidFill>
            <a:schemeClr val="accent5">
              <a:lumMod val="20000"/>
              <a:lumOff val="80000"/>
            </a:schemeClr>
          </a:solidFill>
          <a:ln w="15875">
            <a:solidFill>
              <a:schemeClr val="accent5">
                <a:lumMod val="75000"/>
              </a:schemeClr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altLang="ru-RU" sz="1400" b="1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Умения и навыки</a:t>
            </a:r>
            <a:endParaRPr lang="ru-RU" altLang="ru-RU" sz="1400" b="1" dirty="0">
              <a:solidFill>
                <a:schemeClr val="accent5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AutoShape 11"/>
          <p:cNvSpPr>
            <a:spLocks noChangeArrowheads="1"/>
          </p:cNvSpPr>
          <p:nvPr/>
        </p:nvSpPr>
        <p:spPr bwMode="auto">
          <a:xfrm>
            <a:off x="3995936" y="1556792"/>
            <a:ext cx="4973439" cy="432048"/>
          </a:xfrm>
          <a:prstGeom prst="roundRect">
            <a:avLst>
              <a:gd name="adj" fmla="val 16667"/>
            </a:avLst>
          </a:prstGeom>
          <a:solidFill>
            <a:schemeClr val="accent5">
              <a:lumMod val="20000"/>
              <a:lumOff val="80000"/>
            </a:schemeClr>
          </a:solidFill>
          <a:ln w="15875">
            <a:solidFill>
              <a:schemeClr val="accent5">
                <a:lumMod val="75000"/>
              </a:schemeClr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altLang="ru-RU" sz="1400" b="1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Личностные и профессиональные компетенции</a:t>
            </a:r>
            <a:endParaRPr lang="ru-RU" altLang="ru-RU" sz="1400" b="1" dirty="0">
              <a:solidFill>
                <a:schemeClr val="accent5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 Box 12"/>
          <p:cNvSpPr txBox="1">
            <a:spLocks noChangeArrowheads="1"/>
          </p:cNvSpPr>
          <p:nvPr/>
        </p:nvSpPr>
        <p:spPr bwMode="auto">
          <a:xfrm>
            <a:off x="207938" y="2780928"/>
            <a:ext cx="5444181" cy="52322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solidFill>
              <a:schemeClr val="accent5">
                <a:lumMod val="75000"/>
              </a:schemeClr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altLang="ru-RU" sz="14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Основная профессиональная группа: </a:t>
            </a:r>
          </a:p>
          <a:p>
            <a:pPr algn="ctr"/>
            <a:r>
              <a:rPr lang="ru-RU" altLang="ru-RU" sz="14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Педагогические работники</a:t>
            </a:r>
            <a:endParaRPr lang="ru-RU" altLang="ru-RU" sz="1400" dirty="0">
              <a:solidFill>
                <a:schemeClr val="accent5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 Box 15"/>
          <p:cNvSpPr txBox="1">
            <a:spLocks noChangeArrowheads="1"/>
          </p:cNvSpPr>
          <p:nvPr/>
        </p:nvSpPr>
        <p:spPr bwMode="auto">
          <a:xfrm>
            <a:off x="251519" y="3867433"/>
            <a:ext cx="3096345" cy="267765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ru-RU" sz="14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ПР </a:t>
            </a:r>
            <a:r>
              <a:rPr lang="ru-RU" sz="14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системы ДВО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4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ПР системы СО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4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ПР системы ДО для детей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4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ПР </a:t>
            </a:r>
            <a:r>
              <a:rPr lang="ru-RU" sz="1400" dirty="0" err="1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интернатных</a:t>
            </a:r>
            <a:r>
              <a:rPr lang="ru-RU" sz="14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организаций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4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ПР специальных организаций образования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4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ПР системы </a:t>
            </a:r>
            <a:r>
              <a:rPr lang="ru-RU" sz="1400" dirty="0" err="1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ТиПО</a:t>
            </a:r>
            <a:endParaRPr lang="ru-RU" sz="1400" dirty="0">
              <a:solidFill>
                <a:schemeClr val="accent5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ru-RU" sz="14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ПР </a:t>
            </a:r>
            <a:r>
              <a:rPr lang="ru-RU" sz="14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организаций </a:t>
            </a:r>
            <a:r>
              <a:rPr lang="ru-RU" sz="1400" dirty="0" err="1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ВиПО</a:t>
            </a:r>
            <a:endParaRPr lang="ru-RU" sz="1400" dirty="0">
              <a:solidFill>
                <a:schemeClr val="accent5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14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8.1 ПР </a:t>
            </a:r>
            <a:r>
              <a:rPr lang="ru-RU" sz="14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системы ДО для </a:t>
            </a:r>
            <a:r>
              <a:rPr lang="ru-RU" sz="14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взрослых</a:t>
            </a:r>
          </a:p>
          <a:p>
            <a:r>
              <a:rPr lang="ru-RU" sz="14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8.2 ПР системы</a:t>
            </a:r>
            <a:r>
              <a:rPr lang="ru-RU" sz="14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ДО для </a:t>
            </a:r>
            <a:r>
              <a:rPr lang="ru-RU" sz="14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взрослых (нерегулируемый сектор)</a:t>
            </a:r>
            <a:endParaRPr lang="ru-RU" sz="1400" dirty="0">
              <a:solidFill>
                <a:schemeClr val="accent5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14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9 Приравненные </a:t>
            </a:r>
            <a:r>
              <a:rPr lang="ru-RU" sz="14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лица к </a:t>
            </a:r>
            <a:r>
              <a:rPr lang="ru-RU" sz="14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ПР</a:t>
            </a:r>
            <a:endParaRPr lang="ru-RU" altLang="ru-RU" sz="1400" dirty="0">
              <a:solidFill>
                <a:schemeClr val="accent5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 Box 16"/>
          <p:cNvSpPr txBox="1">
            <a:spLocks noChangeArrowheads="1"/>
          </p:cNvSpPr>
          <p:nvPr/>
        </p:nvSpPr>
        <p:spPr bwMode="auto">
          <a:xfrm>
            <a:off x="5987198" y="2780928"/>
            <a:ext cx="2977290" cy="52322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solidFill>
              <a:schemeClr val="accent5">
                <a:lumMod val="75000"/>
              </a:schemeClr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altLang="ru-RU" sz="14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Дополнительные профессиональные группы</a:t>
            </a:r>
            <a:endParaRPr lang="ru-RU" altLang="ru-RU" sz="1400" dirty="0">
              <a:solidFill>
                <a:schemeClr val="accent5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Rectangle 21"/>
          <p:cNvSpPr>
            <a:spLocks noChangeArrowheads="1"/>
          </p:cNvSpPr>
          <p:nvPr/>
        </p:nvSpPr>
        <p:spPr bwMode="auto">
          <a:xfrm>
            <a:off x="1403648" y="620689"/>
            <a:ext cx="6408712" cy="27699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altLang="ru-RU" sz="1200" b="1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5 уровней </a:t>
            </a:r>
            <a:r>
              <a:rPr lang="ru-RU" altLang="ru-RU" sz="12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(4-8 уровни НРК), </a:t>
            </a:r>
            <a:r>
              <a:rPr lang="ru-RU" altLang="ru-RU" sz="1200" b="1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12 подуровней </a:t>
            </a:r>
            <a:r>
              <a:rPr lang="ru-RU" altLang="ru-RU" sz="12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(4.1-4.2; 5.1-5.2; 6.1-6.4; 7.1-7.2; 8.1-8.2)</a:t>
            </a:r>
          </a:p>
        </p:txBody>
      </p:sp>
      <p:sp>
        <p:nvSpPr>
          <p:cNvPr id="19" name="Text Box 15"/>
          <p:cNvSpPr txBox="1">
            <a:spLocks noChangeArrowheads="1"/>
          </p:cNvSpPr>
          <p:nvPr/>
        </p:nvSpPr>
        <p:spPr bwMode="auto">
          <a:xfrm>
            <a:off x="179387" y="2204864"/>
            <a:ext cx="8789987" cy="307777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altLang="ru-RU" sz="1400" b="1" i="1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Профессиональные группы</a:t>
            </a:r>
            <a:endParaRPr lang="ru-RU" altLang="ru-RU" sz="1400" b="1" i="1" dirty="0">
              <a:solidFill>
                <a:schemeClr val="accent5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Line 7"/>
          <p:cNvSpPr>
            <a:spLocks noChangeShapeType="1"/>
          </p:cNvSpPr>
          <p:nvPr/>
        </p:nvSpPr>
        <p:spPr bwMode="auto">
          <a:xfrm flipH="1">
            <a:off x="2555776" y="2492897"/>
            <a:ext cx="2088232" cy="288032"/>
          </a:xfrm>
          <a:prstGeom prst="line">
            <a:avLst/>
          </a:prstGeom>
          <a:solidFill>
            <a:schemeClr val="accent5">
              <a:lumMod val="20000"/>
              <a:lumOff val="80000"/>
            </a:schemeClr>
          </a:solidFill>
          <a:ln w="19050">
            <a:solidFill>
              <a:schemeClr val="accent5">
                <a:lumMod val="75000"/>
              </a:schemeClr>
            </a:solidFill>
            <a:round/>
            <a:headEnd type="oval" w="med" len="med"/>
            <a:tailEnd type="triangle" w="med" len="med"/>
          </a:ln>
        </p:spPr>
        <p:txBody>
          <a:bodyPr/>
          <a:lstStyle/>
          <a:p>
            <a:endParaRPr lang="ru-RU">
              <a:solidFill>
                <a:schemeClr val="accent5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Line 7"/>
          <p:cNvSpPr>
            <a:spLocks noChangeShapeType="1"/>
          </p:cNvSpPr>
          <p:nvPr/>
        </p:nvSpPr>
        <p:spPr bwMode="auto">
          <a:xfrm>
            <a:off x="4644008" y="2492896"/>
            <a:ext cx="2856797" cy="288033"/>
          </a:xfrm>
          <a:prstGeom prst="line">
            <a:avLst/>
          </a:prstGeom>
          <a:solidFill>
            <a:schemeClr val="accent5">
              <a:lumMod val="20000"/>
              <a:lumOff val="80000"/>
            </a:schemeClr>
          </a:solidFill>
          <a:ln w="19050">
            <a:solidFill>
              <a:schemeClr val="accent5">
                <a:lumMod val="75000"/>
              </a:schemeClr>
            </a:solidFill>
            <a:round/>
            <a:headEnd type="oval" w="med" len="med"/>
            <a:tailEnd type="triangle" w="med" len="med"/>
          </a:ln>
        </p:spPr>
        <p:txBody>
          <a:bodyPr/>
          <a:lstStyle/>
          <a:p>
            <a:endParaRPr lang="ru-RU">
              <a:solidFill>
                <a:schemeClr val="accent5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Text Box 12"/>
          <p:cNvSpPr txBox="1">
            <a:spLocks noChangeArrowheads="1"/>
          </p:cNvSpPr>
          <p:nvPr/>
        </p:nvSpPr>
        <p:spPr bwMode="auto">
          <a:xfrm>
            <a:off x="971600" y="3429000"/>
            <a:ext cx="1080120" cy="30777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altLang="ru-RU" sz="14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1 Педагог</a:t>
            </a:r>
            <a:endParaRPr lang="ru-RU" altLang="ru-RU" sz="1400" dirty="0">
              <a:solidFill>
                <a:schemeClr val="accent5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Text Box 12"/>
          <p:cNvSpPr txBox="1">
            <a:spLocks noChangeArrowheads="1"/>
          </p:cNvSpPr>
          <p:nvPr/>
        </p:nvSpPr>
        <p:spPr bwMode="auto">
          <a:xfrm>
            <a:off x="3059832" y="3452688"/>
            <a:ext cx="2592288" cy="30777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altLang="ru-RU" sz="14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2 Менеджер в образовании</a:t>
            </a:r>
            <a:endParaRPr lang="ru-RU" altLang="ru-RU" sz="1400" dirty="0">
              <a:solidFill>
                <a:schemeClr val="accent5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Line 7"/>
          <p:cNvSpPr>
            <a:spLocks noChangeShapeType="1"/>
          </p:cNvSpPr>
          <p:nvPr/>
        </p:nvSpPr>
        <p:spPr bwMode="auto">
          <a:xfrm flipH="1">
            <a:off x="1475656" y="3284984"/>
            <a:ext cx="1224136" cy="147959"/>
          </a:xfrm>
          <a:prstGeom prst="line">
            <a:avLst/>
          </a:prstGeom>
          <a:solidFill>
            <a:schemeClr val="accent5">
              <a:lumMod val="20000"/>
              <a:lumOff val="80000"/>
            </a:schemeClr>
          </a:solidFill>
          <a:ln w="19050">
            <a:solidFill>
              <a:schemeClr val="accent5">
                <a:lumMod val="75000"/>
              </a:schemeClr>
            </a:solidFill>
            <a:round/>
            <a:headEnd type="oval" w="med" len="med"/>
            <a:tailEnd type="triangle" w="med" len="med"/>
          </a:ln>
        </p:spPr>
        <p:txBody>
          <a:bodyPr/>
          <a:lstStyle/>
          <a:p>
            <a:endParaRPr lang="ru-RU">
              <a:solidFill>
                <a:schemeClr val="accent5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Line 7"/>
          <p:cNvSpPr>
            <a:spLocks noChangeShapeType="1"/>
          </p:cNvSpPr>
          <p:nvPr/>
        </p:nvSpPr>
        <p:spPr bwMode="auto">
          <a:xfrm>
            <a:off x="2655094" y="3284984"/>
            <a:ext cx="1340842" cy="147959"/>
          </a:xfrm>
          <a:prstGeom prst="line">
            <a:avLst/>
          </a:prstGeom>
          <a:solidFill>
            <a:schemeClr val="accent5">
              <a:lumMod val="20000"/>
              <a:lumOff val="80000"/>
            </a:schemeClr>
          </a:solidFill>
          <a:ln w="19050">
            <a:solidFill>
              <a:schemeClr val="accent5">
                <a:lumMod val="75000"/>
              </a:schemeClr>
            </a:solidFill>
            <a:round/>
            <a:headEnd type="oval" w="med" len="med"/>
            <a:tailEnd type="triangle" w="med" len="med"/>
          </a:ln>
        </p:spPr>
        <p:txBody>
          <a:bodyPr/>
          <a:lstStyle/>
          <a:p>
            <a:endParaRPr lang="ru-RU">
              <a:solidFill>
                <a:schemeClr val="accent5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Text Box 15"/>
          <p:cNvSpPr txBox="1">
            <a:spLocks noChangeArrowheads="1"/>
          </p:cNvSpPr>
          <p:nvPr/>
        </p:nvSpPr>
        <p:spPr bwMode="auto">
          <a:xfrm>
            <a:off x="3491881" y="3861048"/>
            <a:ext cx="2160240" cy="146193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ru-RU" sz="15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Менеджер </a:t>
            </a:r>
            <a:r>
              <a:rPr lang="ru-RU" sz="15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в организациях образования (кроме вузов)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5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Менеджер </a:t>
            </a:r>
            <a:r>
              <a:rPr lang="ru-RU" sz="15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в вузах</a:t>
            </a:r>
          </a:p>
          <a:p>
            <a:pPr marL="342900" indent="-342900" algn="ctr">
              <a:buFont typeface="+mj-lt"/>
              <a:buAutoNum type="arabicPeriod"/>
            </a:pPr>
            <a:endParaRPr lang="ru-RU" altLang="ru-RU" sz="1400" dirty="0">
              <a:solidFill>
                <a:schemeClr val="accent5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Line 7"/>
          <p:cNvSpPr>
            <a:spLocks noChangeShapeType="1"/>
          </p:cNvSpPr>
          <p:nvPr/>
        </p:nvSpPr>
        <p:spPr bwMode="auto">
          <a:xfrm flipH="1">
            <a:off x="936104" y="4198609"/>
            <a:ext cx="0" cy="183888"/>
          </a:xfrm>
          <a:prstGeom prst="line">
            <a:avLst/>
          </a:prstGeom>
          <a:solidFill>
            <a:schemeClr val="accent5">
              <a:lumMod val="20000"/>
              <a:lumOff val="80000"/>
            </a:schemeClr>
          </a:solidFill>
          <a:ln w="12700">
            <a:solidFill>
              <a:schemeClr val="accent5">
                <a:lumMod val="75000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ru-RU">
              <a:solidFill>
                <a:schemeClr val="accent5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Line 7"/>
          <p:cNvSpPr>
            <a:spLocks noChangeShapeType="1"/>
          </p:cNvSpPr>
          <p:nvPr/>
        </p:nvSpPr>
        <p:spPr bwMode="auto">
          <a:xfrm flipH="1">
            <a:off x="4644008" y="4397240"/>
            <a:ext cx="0" cy="183888"/>
          </a:xfrm>
          <a:prstGeom prst="line">
            <a:avLst/>
          </a:prstGeom>
          <a:solidFill>
            <a:schemeClr val="accent5">
              <a:lumMod val="20000"/>
              <a:lumOff val="80000"/>
            </a:schemeClr>
          </a:solidFill>
          <a:ln w="12700">
            <a:solidFill>
              <a:schemeClr val="accent5">
                <a:lumMod val="75000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ru-RU">
              <a:solidFill>
                <a:schemeClr val="accent5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3635896" y="5766355"/>
            <a:ext cx="5508104" cy="830997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12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ОРК позволяет: описывать с единых позиций требования к квалификаций при разработке ПС, планировать различные траектории образования, разрабатывать процедуры оценки результатов обучения и сертификации квалификаций</a:t>
            </a:r>
            <a:endParaRPr lang="ru-RU" sz="1200" dirty="0">
              <a:solidFill>
                <a:schemeClr val="accent5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AutoShape 10"/>
          <p:cNvSpPr>
            <a:spLocks noChangeArrowheads="1"/>
          </p:cNvSpPr>
          <p:nvPr/>
        </p:nvSpPr>
        <p:spPr bwMode="auto">
          <a:xfrm>
            <a:off x="179388" y="1124744"/>
            <a:ext cx="8785100" cy="360040"/>
          </a:xfrm>
          <a:prstGeom prst="roundRect">
            <a:avLst>
              <a:gd name="adj" fmla="val 16667"/>
            </a:avLst>
          </a:prstGeom>
          <a:solidFill>
            <a:schemeClr val="accent5">
              <a:lumMod val="20000"/>
              <a:lumOff val="80000"/>
            </a:schemeClr>
          </a:solidFill>
          <a:ln w="15875">
            <a:solidFill>
              <a:schemeClr val="accent5">
                <a:lumMod val="75000"/>
              </a:schemeClr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altLang="ru-RU" sz="1400" b="1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Профессиональны</a:t>
            </a:r>
            <a:r>
              <a:rPr lang="ru-RU" altLang="ru-RU" sz="1400" b="1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е</a:t>
            </a:r>
            <a:r>
              <a:rPr lang="ru-RU" altLang="ru-RU" sz="1400" b="1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altLang="ru-RU" sz="1400" b="1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ценности</a:t>
            </a:r>
            <a:endParaRPr lang="ru-RU" altLang="ru-RU" sz="1400" b="1" dirty="0">
              <a:solidFill>
                <a:schemeClr val="accent5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Text Box 16"/>
          <p:cNvSpPr txBox="1">
            <a:spLocks noChangeArrowheads="1"/>
          </p:cNvSpPr>
          <p:nvPr/>
        </p:nvSpPr>
        <p:spPr bwMode="auto">
          <a:xfrm>
            <a:off x="6012160" y="3846527"/>
            <a:ext cx="2977290" cy="160043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ru-RU" altLang="ru-RU" sz="14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Специалисты по управлению персоналом</a:t>
            </a:r>
          </a:p>
          <a:p>
            <a:pPr marL="342900" indent="-342900">
              <a:buFont typeface="+mj-lt"/>
              <a:buAutoNum type="arabicPeriod"/>
            </a:pPr>
            <a:r>
              <a:rPr lang="ru-RU" altLang="ru-RU" sz="14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Специалисты по ИКТ</a:t>
            </a:r>
          </a:p>
          <a:p>
            <a:pPr marL="342900" indent="-342900">
              <a:buFont typeface="+mj-lt"/>
              <a:buAutoNum type="arabicPeriod"/>
            </a:pPr>
            <a:r>
              <a:rPr lang="ru-RU" altLang="ru-RU" sz="14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Специалисты в области юриспруденции</a:t>
            </a:r>
          </a:p>
          <a:p>
            <a:pPr marL="342900" indent="-342900">
              <a:buFont typeface="+mj-lt"/>
              <a:buAutoNum type="arabicPeriod"/>
            </a:pPr>
            <a:r>
              <a:rPr lang="ru-RU" altLang="ru-RU" sz="14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Специалисты по экономике и финансам</a:t>
            </a:r>
            <a:endParaRPr lang="ru-RU" altLang="ru-RU" sz="1400" dirty="0">
              <a:solidFill>
                <a:schemeClr val="accent5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Line 7"/>
          <p:cNvSpPr>
            <a:spLocks noChangeShapeType="1"/>
          </p:cNvSpPr>
          <p:nvPr/>
        </p:nvSpPr>
        <p:spPr bwMode="auto">
          <a:xfrm flipH="1">
            <a:off x="1547664" y="3717032"/>
            <a:ext cx="0" cy="129495"/>
          </a:xfrm>
          <a:prstGeom prst="line">
            <a:avLst/>
          </a:prstGeom>
          <a:solidFill>
            <a:schemeClr val="accent5">
              <a:lumMod val="20000"/>
              <a:lumOff val="80000"/>
            </a:schemeClr>
          </a:solidFill>
          <a:ln w="19050">
            <a:solidFill>
              <a:schemeClr val="accent5">
                <a:lumMod val="75000"/>
              </a:schemeClr>
            </a:solidFill>
            <a:round/>
            <a:headEnd type="oval" w="med" len="med"/>
            <a:tailEnd type="triangle" w="med" len="med"/>
          </a:ln>
        </p:spPr>
        <p:txBody>
          <a:bodyPr/>
          <a:lstStyle/>
          <a:p>
            <a:endParaRPr lang="ru-RU">
              <a:solidFill>
                <a:schemeClr val="accent5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Line 7"/>
          <p:cNvSpPr>
            <a:spLocks noChangeShapeType="1"/>
          </p:cNvSpPr>
          <p:nvPr/>
        </p:nvSpPr>
        <p:spPr bwMode="auto">
          <a:xfrm flipH="1">
            <a:off x="4716016" y="3717032"/>
            <a:ext cx="0" cy="129495"/>
          </a:xfrm>
          <a:prstGeom prst="line">
            <a:avLst/>
          </a:prstGeom>
          <a:solidFill>
            <a:schemeClr val="accent5">
              <a:lumMod val="20000"/>
              <a:lumOff val="80000"/>
            </a:schemeClr>
          </a:solidFill>
          <a:ln w="19050">
            <a:solidFill>
              <a:schemeClr val="accent5">
                <a:lumMod val="75000"/>
              </a:schemeClr>
            </a:solidFill>
            <a:round/>
            <a:headEnd type="oval" w="med" len="med"/>
            <a:tailEnd type="triangle" w="med" len="med"/>
          </a:ln>
        </p:spPr>
        <p:txBody>
          <a:bodyPr/>
          <a:lstStyle/>
          <a:p>
            <a:endParaRPr lang="ru-RU">
              <a:solidFill>
                <a:schemeClr val="accent5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Line 7"/>
          <p:cNvSpPr>
            <a:spLocks noChangeShapeType="1"/>
          </p:cNvSpPr>
          <p:nvPr/>
        </p:nvSpPr>
        <p:spPr bwMode="auto">
          <a:xfrm flipH="1">
            <a:off x="7452320" y="3299504"/>
            <a:ext cx="0" cy="540000"/>
          </a:xfrm>
          <a:prstGeom prst="line">
            <a:avLst/>
          </a:prstGeom>
          <a:solidFill>
            <a:schemeClr val="accent5">
              <a:lumMod val="20000"/>
              <a:lumOff val="80000"/>
            </a:schemeClr>
          </a:solidFill>
          <a:ln w="19050">
            <a:solidFill>
              <a:schemeClr val="accent5">
                <a:lumMod val="75000"/>
              </a:schemeClr>
            </a:solidFill>
            <a:round/>
            <a:headEnd type="oval" w="med" len="med"/>
            <a:tailEnd type="triangle" w="med" len="med"/>
          </a:ln>
        </p:spPr>
        <p:txBody>
          <a:bodyPr/>
          <a:lstStyle/>
          <a:p>
            <a:endParaRPr lang="ru-RU">
              <a:solidFill>
                <a:schemeClr val="accent5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1080</TotalTime>
  <Words>3076</Words>
  <Application>Microsoft Office PowerPoint</Application>
  <PresentationFormat>Экран (4:3)</PresentationFormat>
  <Paragraphs>737</Paragraphs>
  <Slides>24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24</vt:i4>
      </vt:variant>
    </vt:vector>
  </HeadingPairs>
  <TitlesOfParts>
    <vt:vector size="26" baseType="lpstr">
      <vt:lpstr>Тема Office</vt:lpstr>
      <vt:lpstr>2_Тема Office</vt:lpstr>
      <vt:lpstr>  ПРОФЕССИОНАЛЬНЫЙ СТАНДАРТ ПЕДАГОГА 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user26</dc:creator>
  <cp:lastModifiedBy>Rektor</cp:lastModifiedBy>
  <cp:revision>516</cp:revision>
  <cp:lastPrinted>2017-01-12T12:23:40Z</cp:lastPrinted>
  <dcterms:created xsi:type="dcterms:W3CDTF">2016-09-20T03:38:34Z</dcterms:created>
  <dcterms:modified xsi:type="dcterms:W3CDTF">2017-01-22T09:42:50Z</dcterms:modified>
</cp:coreProperties>
</file>