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1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FF"/>
    <a:srgbClr val="660066"/>
    <a:srgbClr val="008000"/>
    <a:srgbClr val="A50021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artinkin.net/uploads/posts/2021-01/1611953097_14-p-svetlie-foni-s-kazakhskimi-ornamentami-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kartinkin.net/uploads/posts/2021-01/1611953097_14-p-svetlie-foni-s-kazakhskimi-ornamentami-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dbaymakanov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" y="0"/>
            <a:ext cx="914294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325280">
            <a:off x="279730" y="1814066"/>
            <a:ext cx="86921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kk-KZ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Зарқын </a:t>
            </a:r>
            <a:r>
              <a:rPr lang="kk-KZ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Тайшыбай</a:t>
            </a:r>
            <a:endParaRPr lang="en-US" sz="6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k-KZ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kk-KZ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әлемі» </a:t>
            </a:r>
            <a:endParaRPr lang="en-US" sz="6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80 </a:t>
            </a:r>
            <a:r>
              <a:rPr lang="ru-RU" sz="4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жыл</a:t>
            </a:r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ru-RU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38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atherineasquithgallery.com/uploads/posts/2021-02/1613064449_184-p-fon-dlya-prezentatsii-oranzhevii-nezhnii-2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 descr="C:\Users\dbaymakanova\Desktop\79876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30"/>
            <a:ext cx="9144000" cy="6864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39106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i="1" dirty="0">
                <a:solidFill>
                  <a:srgbClr val="FF0066"/>
                </a:solidFill>
              </a:rPr>
              <a:t>З.С. Тайшыбайдың кітаптары мен ғылыми еңбектерінің тізімі</a:t>
            </a:r>
            <a:endParaRPr lang="ru-RU" sz="2400" b="1" i="1" dirty="0">
              <a:solidFill>
                <a:srgbClr val="FF0066"/>
              </a:solidFill>
            </a:endParaRPr>
          </a:p>
          <a:p>
            <a:pPr algn="ctr"/>
            <a:r>
              <a:rPr lang="kk-KZ" sz="2400" b="1" i="1" dirty="0">
                <a:solidFill>
                  <a:srgbClr val="FF0066"/>
                </a:solidFill>
              </a:rPr>
              <a:t>Кітаптары - Книги:</a:t>
            </a:r>
            <a:endParaRPr lang="ru-RU" sz="2400" b="1" i="1" dirty="0">
              <a:solidFill>
                <a:srgbClr val="FF0066"/>
              </a:solidFill>
            </a:endParaRPr>
          </a:p>
          <a:p>
            <a:pPr lvl="0" algn="just"/>
            <a:r>
              <a:rPr lang="kk-KZ" sz="1400" b="1" i="1" dirty="0"/>
              <a:t>Абай және баспасөз. - Караганда: КарГУ им. Е.А. Б</a:t>
            </a:r>
            <a:r>
              <a:rPr lang="ru-RU" sz="1400" b="1" i="1" dirty="0" err="1"/>
              <a:t>укетова</a:t>
            </a:r>
            <a:r>
              <a:rPr lang="ru-RU" sz="1400" b="1" i="1" dirty="0"/>
              <a:t>, 1997.-</a:t>
            </a:r>
            <a:r>
              <a:rPr lang="kk-KZ" sz="1400" b="1" i="1" dirty="0"/>
              <a:t> 180 б</a:t>
            </a:r>
            <a:r>
              <a:rPr lang="ru-RU" sz="1400" b="1" i="1" dirty="0"/>
              <a:t>.</a:t>
            </a:r>
          </a:p>
          <a:p>
            <a:pPr lvl="0" algn="just"/>
            <a:r>
              <a:rPr lang="ru-RU" sz="1400" b="1" i="1" dirty="0" err="1"/>
              <a:t>Абайтану</a:t>
            </a:r>
            <a:r>
              <a:rPr lang="ru-RU" sz="1400" b="1" i="1" dirty="0"/>
              <a:t> </a:t>
            </a:r>
            <a:r>
              <a:rPr lang="ru-RU" sz="1400" b="1" i="1" dirty="0" err="1"/>
              <a:t>арнасында</a:t>
            </a:r>
            <a:r>
              <a:rPr lang="ru-RU" sz="1400" b="1" i="1" dirty="0"/>
              <a:t> (1889-1916): монография.- </a:t>
            </a:r>
            <a:r>
              <a:rPr lang="ru-RU" sz="1400" b="1" i="1" dirty="0" err="1"/>
              <a:t>Петропавл</a:t>
            </a:r>
            <a:r>
              <a:rPr lang="ru-RU" sz="1400" b="1" i="1" dirty="0"/>
              <a:t>; Астана, 2006. - 258 б. </a:t>
            </a:r>
          </a:p>
          <a:p>
            <a:pPr lvl="0" algn="just"/>
            <a:r>
              <a:rPr lang="kk-KZ" sz="1400" b="1" i="1" dirty="0"/>
              <a:t>Абылай атын ардақтап: оқу құралы  - Петропавл : М. Қозыбаев атындағы СҚМУ, 2014 . - 204, [2] б </a:t>
            </a:r>
            <a:endParaRPr lang="ru-RU" sz="1400" b="1" i="1" dirty="0"/>
          </a:p>
          <a:p>
            <a:pPr lvl="0" algn="just"/>
            <a:r>
              <a:rPr lang="kk-KZ" sz="1400" b="1" i="1" dirty="0"/>
              <a:t>Абылай хан тарихы: Өмірі мен қызметіне қатысты құжаттар мен зерттеу материалдары: Ғылыми басылым.-Петропавл, 2021.- Т.1.- 564 б.</a:t>
            </a:r>
            <a:endParaRPr lang="ru-RU" sz="1400" b="1" i="1" dirty="0"/>
          </a:p>
          <a:p>
            <a:pPr lvl="0" algn="just"/>
            <a:r>
              <a:rPr lang="kk-KZ" sz="1400" b="1" i="1" dirty="0"/>
              <a:t>Абылай хан тарихы: Өмірі мен қызметіне қатысты құжаттар мен зерттеу материалдары: Ғылыми басылым.-Петропавл, 2021.- Т.2.- 564 б.</a:t>
            </a:r>
            <a:endParaRPr lang="ru-RU" sz="1400" b="1" i="1" dirty="0"/>
          </a:p>
          <a:p>
            <a:pPr lvl="0" algn="just"/>
            <a:r>
              <a:rPr lang="kk-KZ" sz="1400" b="1" i="1" dirty="0"/>
              <a:t>Абылай хан тарихы: Өмірі мен қызметіне қатысты құжаттар мен зерттеу материалдары: Ғылыми басылым.-Петропавл, 2021.- Т.3.- 568 б.</a:t>
            </a:r>
            <a:endParaRPr lang="ru-RU" sz="1400" b="1" i="1" dirty="0"/>
          </a:p>
          <a:p>
            <a:pPr lvl="0" algn="just"/>
            <a:r>
              <a:rPr lang="kk-KZ" sz="1400" b="1" i="1" dirty="0"/>
              <a:t>Абылай хан: Өмірі мен қызметіне қатысты құжаттар мен материалдар жинағы / Құраст. З.С. Тайшыбай. - Петропавл: Астана, 2005. - 477 б.</a:t>
            </a:r>
            <a:endParaRPr lang="ru-RU" sz="1400" b="1" i="1" dirty="0"/>
          </a:p>
          <a:p>
            <a:pPr lvl="0" algn="just"/>
            <a:r>
              <a:rPr lang="kk-KZ" sz="1400" b="1" i="1" dirty="0"/>
              <a:t>Абылай хан: Энциклопедия / З. Тайшыбай.- Алматы: Қазақ энциклопедиясы,  2013. –  597 б.</a:t>
            </a:r>
            <a:endParaRPr lang="ru-RU" sz="1400" b="1" i="1" dirty="0"/>
          </a:p>
          <a:p>
            <a:pPr lvl="0" algn="just"/>
            <a:r>
              <a:rPr lang="kk-KZ" sz="1400" b="1" i="1" dirty="0"/>
              <a:t>Алаш көсемсөзі: Хрестоматия / ред. Г. Ахметжанова - Петропавл: М. Қозыбаев атындағы СҚМУ,  2003. - 254 б.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400" b="1" i="1" dirty="0"/>
          </a:p>
          <a:p>
            <a:pPr lvl="0" algn="just"/>
            <a:r>
              <a:rPr lang="kk-KZ" sz="1400" b="1" i="1" dirty="0"/>
              <a:t>Алтын бесік ән орда. - Қарағанды: Болашақ, 1997. - 150 б.</a:t>
            </a:r>
            <a:endParaRPr lang="ru-RU" sz="1400" b="1" i="1" dirty="0"/>
          </a:p>
          <a:p>
            <a:pPr lvl="0" algn="just"/>
            <a:r>
              <a:rPr lang="kk-KZ" sz="1400" b="1" i="1" dirty="0"/>
              <a:t>Атамекен атаулары: Монография.- Петропавл: Северный Казахстан, 2014.- 350 б.- (бірлескен: Ахметжанова К., Мәлікова С., Карашев К.).</a:t>
            </a:r>
            <a:endParaRPr lang="ru-RU" sz="1400" b="1" i="1" dirty="0"/>
          </a:p>
          <a:p>
            <a:pPr lvl="0" algn="just"/>
            <a:r>
              <a:rPr lang="kk-KZ" sz="1400" b="1" i="1" dirty="0"/>
              <a:t>Аударманың тарихы, теориясы мен тәжірибесі: Оқу құралы. - Петропавл,  2002. – 72 б.</a:t>
            </a:r>
            <a:endParaRPr lang="ru-RU" sz="1400" b="1" i="1" dirty="0"/>
          </a:p>
          <a:p>
            <a:pPr lvl="0" algn="just"/>
            <a:r>
              <a:rPr lang="kk-KZ" sz="1400" b="1" i="1" dirty="0"/>
              <a:t>«Есіл даласы»-100. «Жас азамат-95»: Жинақ,  Петропавл: Северный Казахстан, 2012.-  280 б.- (бірлескен: Мәлікова С.).</a:t>
            </a:r>
            <a:endParaRPr lang="ru-RU" sz="1400" b="1" i="1" dirty="0"/>
          </a:p>
          <a:p>
            <a:pPr lvl="0" algn="just"/>
            <a:r>
              <a:rPr lang="kk-KZ" sz="1400" b="1" i="1" dirty="0"/>
              <a:t>Ахметжанова Г.Б. Алаш көсемдерінің өсиет-өнегесі: оқу құралы / Г. Б. Ахметжанова, З. С. Тайшыбай. - Петропавл: М.Қозыбаев атындағы СҚУ, 2021. - 186 б.</a:t>
            </a:r>
            <a:endParaRPr lang="ru-RU" sz="1400" b="1" i="1" dirty="0"/>
          </a:p>
          <a:p>
            <a:pPr lvl="0" algn="just"/>
            <a:r>
              <a:rPr lang="kk-KZ" sz="1400" b="1" i="1" dirty="0"/>
              <a:t>Бабадан Қалған байтағым: 5В050400 "Журналистика" мамандығының студенттері үшін оқу-әдістемелік құралы / З. С. Тайшыбай. - Петропавл: М. Қозыбаев атындағы СҚМУ. - 2017. </a:t>
            </a:r>
            <a:r>
              <a:rPr lang="ru-RU" sz="1400" b="1" i="1" dirty="0"/>
              <a:t>Т.2. - 256 б.</a:t>
            </a:r>
          </a:p>
          <a:p>
            <a:pPr lvl="0" algn="just"/>
            <a:r>
              <a:rPr lang="kk-KZ" sz="1400" b="1" i="1" dirty="0"/>
              <a:t>Бабадан Қалған байтағым: 5В050400 "Журналистика" мамандығының студенттері үшін оқу-әдістемелік құралы / З. С. Тайшыбай. - Петропавл: М. Қозыбаев атындағы СҚМУ. - 2017. </a:t>
            </a:r>
            <a:r>
              <a:rPr lang="ru-RU" sz="1400" b="1" i="1" dirty="0"/>
              <a:t>Т.1. - 253 б.</a:t>
            </a:r>
          </a:p>
          <a:p>
            <a:pPr lvl="0" algn="just"/>
            <a:r>
              <a:rPr lang="ru-RU" sz="1400" b="1" i="1" dirty="0" err="1"/>
              <a:t>Бабадан</a:t>
            </a:r>
            <a:r>
              <a:rPr lang="ru-RU" sz="1400" b="1" i="1" dirty="0"/>
              <a:t> </a:t>
            </a:r>
            <a:r>
              <a:rPr lang="ru-RU" sz="1400" b="1" i="1" dirty="0" err="1"/>
              <a:t>Қалған</a:t>
            </a:r>
            <a:r>
              <a:rPr lang="ru-RU" sz="1400" b="1" i="1" dirty="0"/>
              <a:t> </a:t>
            </a:r>
            <a:r>
              <a:rPr lang="ru-RU" sz="1400" b="1" i="1" dirty="0" err="1"/>
              <a:t>байтағым</a:t>
            </a:r>
            <a:r>
              <a:rPr lang="ru-RU" sz="1400" b="1" i="1" dirty="0"/>
              <a:t>: 5В050400 "Журналистика" </a:t>
            </a:r>
            <a:r>
              <a:rPr lang="ru-RU" sz="1400" b="1" i="1" dirty="0" err="1"/>
              <a:t>мамандығының</a:t>
            </a:r>
            <a:r>
              <a:rPr lang="ru-RU" sz="1400" b="1" i="1" dirty="0"/>
              <a:t> </a:t>
            </a:r>
            <a:r>
              <a:rPr lang="ru-RU" sz="1400" b="1" i="1" dirty="0" err="1"/>
              <a:t>студенттері</a:t>
            </a:r>
            <a:r>
              <a:rPr lang="ru-RU" sz="1400" b="1" i="1" dirty="0"/>
              <a:t> </a:t>
            </a:r>
            <a:r>
              <a:rPr lang="ru-RU" sz="1400" b="1" i="1" dirty="0" err="1"/>
              <a:t>үшін</a:t>
            </a:r>
            <a:r>
              <a:rPr lang="ru-RU" sz="1400" b="1" i="1" dirty="0"/>
              <a:t> </a:t>
            </a:r>
            <a:r>
              <a:rPr lang="ru-RU" sz="1400" b="1" i="1" dirty="0" err="1"/>
              <a:t>оқу</a:t>
            </a:r>
            <a:r>
              <a:rPr lang="ru-RU" sz="1400" b="1" i="1" dirty="0"/>
              <a:t> - </a:t>
            </a:r>
            <a:r>
              <a:rPr lang="ru-RU" sz="1400" b="1" i="1" dirty="0" err="1"/>
              <a:t>әдістемелік</a:t>
            </a:r>
            <a:r>
              <a:rPr lang="ru-RU" sz="1400" b="1" i="1" dirty="0"/>
              <a:t> </a:t>
            </a:r>
            <a:r>
              <a:rPr lang="ru-RU" sz="1400" b="1" i="1" dirty="0" err="1"/>
              <a:t>құралы</a:t>
            </a:r>
            <a:r>
              <a:rPr lang="ru-RU" sz="1400" b="1" i="1" dirty="0"/>
              <a:t> / З. С. </a:t>
            </a:r>
            <a:r>
              <a:rPr lang="ru-RU" sz="1400" b="1" i="1" dirty="0" err="1"/>
              <a:t>Тайшыбай</a:t>
            </a:r>
            <a:r>
              <a:rPr lang="ru-RU" sz="1400" b="1" i="1" dirty="0"/>
              <a:t>. - </a:t>
            </a:r>
            <a:r>
              <a:rPr lang="ru-RU" sz="1400" b="1" i="1" dirty="0" err="1"/>
              <a:t>Петропавл</a:t>
            </a:r>
            <a:r>
              <a:rPr lang="ru-RU" sz="1400" b="1" i="1" dirty="0"/>
              <a:t>: М. </a:t>
            </a:r>
            <a:r>
              <a:rPr lang="ru-RU" sz="1400" b="1" i="1" dirty="0" err="1"/>
              <a:t>Қозыбаев</a:t>
            </a:r>
            <a:r>
              <a:rPr lang="ru-RU" sz="1400" b="1" i="1" dirty="0"/>
              <a:t> </a:t>
            </a:r>
            <a:r>
              <a:rPr lang="ru-RU" sz="1400" b="1" i="1" dirty="0" err="1"/>
              <a:t>атындағы</a:t>
            </a:r>
            <a:r>
              <a:rPr lang="ru-RU" sz="1400" b="1" i="1" dirty="0"/>
              <a:t> СҚМУ. - 2017. Т.2. - 256 б</a:t>
            </a:r>
            <a:r>
              <a:rPr lang="ru-RU" sz="1400" b="1" i="1" dirty="0" smtClean="0"/>
              <a:t>.</a:t>
            </a:r>
            <a:endParaRPr lang="ru-RU" sz="1400" b="1" i="1" dirty="0"/>
          </a:p>
        </p:txBody>
      </p:sp>
    </p:spTree>
    <p:extLst>
      <p:ext uri="{BB962C8B-B14F-4D97-AF65-F5344CB8AC3E}">
        <p14:creationId xmlns="" xmlns:p14="http://schemas.microsoft.com/office/powerpoint/2010/main" val="6762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artinkin.net/uploads/posts/2021-07/thumbs/1625148537_4-kartinkin-com-p-zheltii-fon-krasivie-foni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atherineasquithgallery.com/uploads/posts/2021-02/1613149478_50-p-krasivii-zheltii-fon-dlya-prezentatsii-5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https://thumbs.dreamstime.com/z/summer-background-26102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241"/>
          <a:stretch/>
        </p:blipFill>
        <p:spPr bwMode="auto">
          <a:xfrm>
            <a:off x="10657" y="0"/>
            <a:ext cx="913334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7937"/>
            <a:ext cx="914399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1400" b="1" i="1" dirty="0"/>
              <a:t>Баспасөз тарихы: Әдiстемелiк оқу құралы / З. Тайшыбай. - Петропавл: М. Қозыбаев атындағы СҚМУ, 2003. - 181 б.</a:t>
            </a:r>
            <a:endParaRPr lang="ru-RU" sz="1400" b="1" i="1" dirty="0"/>
          </a:p>
          <a:p>
            <a:pPr lvl="0"/>
            <a:r>
              <a:rPr lang="kk-KZ" sz="1400" b="1" i="1" dirty="0"/>
              <a:t> «Жақып Ақбаев. - Алматы: Жеті жарғы, 1997. - 190 б.- (бірлескен: Н.О. Дулатбеков).</a:t>
            </a:r>
            <a:endParaRPr lang="ru-RU" sz="1400" b="1" i="1" dirty="0"/>
          </a:p>
          <a:p>
            <a:pPr lvl="0"/>
            <a:r>
              <a:rPr lang="kk-KZ" sz="1400" b="1" i="1" dirty="0"/>
              <a:t>Жас азамат» газеті (31 шілде 1918 -8 ақпан 1919): көмекші оқу құралы.- Петропавл: М. Қозыбаев атындағы СҚМУ, 2016.- 150 б.</a:t>
            </a:r>
            <a:endParaRPr lang="ru-RU" sz="1400" b="1" i="1" dirty="0"/>
          </a:p>
          <a:p>
            <a:pPr lvl="0"/>
            <a:r>
              <a:rPr lang="kk-KZ" sz="1400" b="1" i="1" dirty="0"/>
              <a:t>Журналистикаға кіріспе: 5В050400 "Журналистика" мамандығының студенттері үшін оқу-әдістемелік құрал / З. С. Тайшыбай, Ә. Ж. Сәуірбаева. - Петропавл: М. Қозыбаев атындағы СҚМУ, 2017. - 106 б.</a:t>
            </a:r>
            <a:endParaRPr lang="ru-RU" sz="1400" b="1" i="1" dirty="0"/>
          </a:p>
          <a:p>
            <a:pPr lvl="0"/>
            <a:r>
              <a:rPr lang="kk-KZ" sz="1400" b="1" i="1" dirty="0"/>
              <a:t>Журналистиканың құқықтық негіздері: Әдістемелік оқу құралы. - Петропавл: М. Қозыбаев атындағы СҚМУ, 2008. - 312 б.</a:t>
            </a:r>
            <a:endParaRPr lang="ru-RU" sz="1400" b="1" i="1" dirty="0"/>
          </a:p>
          <a:p>
            <a:pPr lvl="0"/>
            <a:r>
              <a:rPr lang="kk-KZ" sz="1400" b="1" i="1" dirty="0"/>
              <a:t>Қазақ журналистикасының тарихы: оқу-әдістемелік құрал / З. С. Тайшыбай, Ә. Ж. Сәуірбаева. - Петропавл: М. Қозыбаев атындағы СҚМУ, 2017. - 96 б.</a:t>
            </a:r>
            <a:endParaRPr lang="ru-RU" sz="1400" b="1" i="1" dirty="0"/>
          </a:p>
          <a:p>
            <a:pPr lvl="0"/>
            <a:r>
              <a:rPr lang="kk-KZ" sz="1400" b="1" i="1" dirty="0"/>
              <a:t> Қазақ журналистикасының тарихы : оқу-әдістемелік құрал / З. С. Тайшыбай, Ә. Ж. Сәуірбаева. - Петропавл: М. Қозыбаев атындағы СҚМУ, 2017. - 96 б.</a:t>
            </a:r>
            <a:endParaRPr lang="ru-RU" sz="1400" b="1" i="1" dirty="0"/>
          </a:p>
          <a:p>
            <a:pPr lvl="0"/>
            <a:r>
              <a:rPr lang="kk-KZ" sz="1400" b="1" i="1" dirty="0"/>
              <a:t>Қазақстанның солтүстігіндегі қазақ газеттерінің тарихынан: оқу құралы. - Петропавл:  М. Қозыбаев атындағы СҚМУ, 2013. - 174 б. </a:t>
            </a:r>
            <a:endParaRPr lang="ru-RU" sz="1400" b="1" i="1" dirty="0"/>
          </a:p>
          <a:p>
            <a:pPr lvl="0"/>
            <a:r>
              <a:rPr lang="kk-KZ" sz="1400" b="1" i="1" dirty="0"/>
              <a:t>Қазақтың ханы - Абылай: Дәуірі, өмірі мен қызметіне қатысты құжаттар мен материалдар / Құраст. З. Тайшыбай. - Алматы: Ел-шежіре,  2011.-  Т.2. - 640 б.  - (Мәдени мұра).</a:t>
            </a:r>
            <a:endParaRPr lang="ru-RU" sz="1400" b="1" i="1" dirty="0"/>
          </a:p>
          <a:p>
            <a:pPr lvl="0"/>
            <a:r>
              <a:rPr lang="kk-KZ" sz="1400" b="1" i="1" dirty="0"/>
              <a:t>Қазақтың ханы - Абылай: Дәуірі, өмірі мен қызметіне қатысты құжаттар мен материалдар / З. Тайшыбай. - Алматы: Ел-шежіре,  2011.- Т.1 . – 640 б. - (Мәдени мұра).</a:t>
            </a:r>
            <a:endParaRPr lang="ru-RU" sz="1400" b="1" i="1" dirty="0"/>
          </a:p>
          <a:p>
            <a:pPr lvl="0"/>
            <a:r>
              <a:rPr lang="kk-KZ" sz="1400" b="1" i="1" dirty="0"/>
              <a:t>Қазақша жастар баспасөзі (1918-1991): әдiстемелiк оқу құралы. - Петропавл: М. Қозыбаев атындағы СҚМУ, 2014. - 144 б. </a:t>
            </a:r>
            <a:endParaRPr lang="ru-RU" sz="1400" b="1" i="1" dirty="0"/>
          </a:p>
          <a:p>
            <a:pPr lvl="0"/>
            <a:r>
              <a:rPr lang="kk-KZ" sz="1400" b="1" i="1" dirty="0"/>
              <a:t>Мағжан Жұмабай өмірі мен шығармашылығының шежіресі. </a:t>
            </a:r>
            <a:r>
              <a:rPr lang="ru-RU" sz="1400" b="1" i="1" dirty="0"/>
              <a:t>Монография.- </a:t>
            </a:r>
            <a:r>
              <a:rPr lang="ru-RU" sz="1400" b="1" i="1" dirty="0" err="1"/>
              <a:t>Петропавл</a:t>
            </a:r>
            <a:r>
              <a:rPr lang="ru-RU" sz="1400" b="1" i="1" dirty="0"/>
              <a:t>: Северный Казахстан, 2018.- 60 б.</a:t>
            </a:r>
          </a:p>
          <a:p>
            <a:pPr lvl="0"/>
            <a:r>
              <a:rPr lang="kk-KZ" sz="1400" b="1" i="1" dirty="0"/>
              <a:t>Мағжанның Қызылжары:  ғылыми басылым / З.С. Тайшыбай. - Петропавл: М. Қозыбаев атындағы СҚМУ, 2006. - 341 б. </a:t>
            </a:r>
            <a:endParaRPr lang="ru-RU" sz="1400" b="1" i="1" dirty="0"/>
          </a:p>
          <a:p>
            <a:pPr lvl="0"/>
            <a:r>
              <a:rPr lang="kk-KZ" sz="1400" b="1" i="1" dirty="0"/>
              <a:t>Мағжанның Қызылжары: Зерттеу. - Астана: Астана-полиграфия, 2008. - 232 б. - (Уақыт және қаламгер).  </a:t>
            </a:r>
            <a:endParaRPr lang="ru-RU" sz="1400" b="1" i="1" dirty="0"/>
          </a:p>
          <a:p>
            <a:pPr lvl="0"/>
            <a:r>
              <a:rPr lang="kk-KZ" sz="1400" b="1" i="1" dirty="0"/>
              <a:t>Солтүстік Қазақстан облысы: тарих және тағылым: Монография. - Петропавл, 2016.- 288 б.- (бірлескен: Мәлікова С.,  Ибраева А.).</a:t>
            </a:r>
            <a:endParaRPr lang="ru-RU" sz="1400" b="1" i="1" dirty="0"/>
          </a:p>
          <a:p>
            <a:pPr lvl="0"/>
            <a:r>
              <a:rPr lang="kk-KZ" sz="1400" b="1" i="1" dirty="0"/>
              <a:t>Сыр сандығым - Қызылжар: Солтүстік Қазақстан облысының тарихынан / Ред. К. Б. Ахметжанова.-Астана, «Принт» баспасы, 2013.- 250 б.</a:t>
            </a:r>
            <a:endParaRPr lang="ru-RU" sz="1400" b="1" i="1" dirty="0"/>
          </a:p>
          <a:p>
            <a:pPr lvl="0"/>
            <a:r>
              <a:rPr lang="kk-KZ" sz="1400" b="1" i="1" dirty="0"/>
              <a:t>Хрестоматия по истории государства и права: Учебное пособие. - Алматы: Жеті жарғы, 270 б. - (бірлескен: Н.О. Дулатбеков, Ж.О. Артық</a:t>
            </a:r>
            <a:r>
              <a:rPr lang="ru-RU" sz="1400" b="1" i="1" dirty="0"/>
              <a:t>баев).</a:t>
            </a:r>
          </a:p>
        </p:txBody>
      </p:sp>
    </p:spTree>
    <p:extLst>
      <p:ext uri="{BB962C8B-B14F-4D97-AF65-F5344CB8AC3E}">
        <p14:creationId xmlns="" xmlns:p14="http://schemas.microsoft.com/office/powerpoint/2010/main" val="6762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originals/7e/81/74/7e8174c12c32512870a573b074f3e2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752" y="0"/>
            <a:ext cx="9036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Награды</a:t>
            </a:r>
          </a:p>
          <a:p>
            <a:pPr algn="ctr"/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Медаль «</a:t>
            </a:r>
            <a:r>
              <a:rPr lang="kk-KZ" sz="2000" b="1" i="1" dirty="0">
                <a:solidFill>
                  <a:schemeClr val="accent2">
                    <a:lumMod val="50000"/>
                  </a:schemeClr>
                </a:solidFill>
              </a:rPr>
              <a:t>За трудовое отличие». В ознаменование 100-летия со дня рождения В.И. Ленина, 1970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lvl="0" algn="ctr"/>
            <a:r>
              <a:rPr lang="kk-KZ" sz="2000" b="1" i="1" dirty="0">
                <a:solidFill>
                  <a:schemeClr val="accent2">
                    <a:lumMod val="50000"/>
                  </a:schemeClr>
                </a:solidFill>
              </a:rPr>
              <a:t>«Ветеран труда»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kk-KZ" sz="2000" b="1" i="1" dirty="0">
                <a:solidFill>
                  <a:schemeClr val="accent2">
                    <a:lumMod val="50000"/>
                  </a:schemeClr>
                </a:solidFill>
              </a:rPr>
              <a:t>1990;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Почетная Грамота Министерства образования и науки РК, 1998; </a:t>
            </a:r>
          </a:p>
          <a:p>
            <a:pPr lvl="0"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Почетный работник образования РК, 2002; </a:t>
            </a:r>
          </a:p>
          <a:p>
            <a:pPr lvl="0"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Почетная грамота Акима Северо-Казахстанской области, 2002;</a:t>
            </a:r>
          </a:p>
          <a:p>
            <a:pPr lvl="0"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Почетный диплом Союза журналистов Казахстана, 2002; </a:t>
            </a:r>
          </a:p>
          <a:p>
            <a:pPr lvl="0"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Медаль им. А.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Байтурсынова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Са</a:t>
            </a:r>
            <a:r>
              <a:rPr lang="kk-KZ" sz="2000" b="1" i="1" dirty="0">
                <a:solidFill>
                  <a:schemeClr val="accent2">
                    <a:lumMod val="50000"/>
                  </a:schemeClr>
                </a:solidFill>
              </a:rPr>
              <a:t>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ла</a:t>
            </a:r>
            <a:r>
              <a:rPr lang="kk-KZ" sz="2000" b="1" i="1" dirty="0">
                <a:solidFill>
                  <a:schemeClr val="accent2">
                    <a:lumMod val="50000"/>
                  </a:schemeClr>
                </a:solidFill>
              </a:rPr>
              <a:t>қ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автор», 2008;  </a:t>
            </a:r>
          </a:p>
          <a:p>
            <a:pPr lvl="0"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Нагрудной знак «Казак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тілінін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жанашыры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», 2009;</a:t>
            </a:r>
          </a:p>
          <a:p>
            <a:pPr lvl="0"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Почетный  журналист Казахстана, 2012; </a:t>
            </a:r>
          </a:p>
          <a:p>
            <a:pPr lvl="0"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Почетная грамота Министерства связи  и информации  РК, 2012;</a:t>
            </a:r>
          </a:p>
          <a:p>
            <a:pPr lvl="0"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Почетная грамота Акима  Карагандинской области, 2012;  </a:t>
            </a:r>
          </a:p>
          <a:p>
            <a:pPr lvl="0" algn="ctr"/>
            <a:r>
              <a:rPr lang="kk-KZ" sz="2000" b="1" i="1" dirty="0">
                <a:solidFill>
                  <a:schemeClr val="accent2">
                    <a:lumMod val="50000"/>
                  </a:schemeClr>
                </a:solidFill>
              </a:rPr>
              <a:t>Большая з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олотая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медаль СКГУ им. М.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Козыбаева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, 2012; </a:t>
            </a:r>
          </a:p>
          <a:p>
            <a:pPr lvl="0"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Почетный профессор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КарГУ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им.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Букетова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, 2012;</a:t>
            </a:r>
          </a:p>
          <a:p>
            <a:pPr lvl="0"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Почетный профессор</a:t>
            </a:r>
            <a:r>
              <a:rPr lang="kk-KZ" sz="2000" b="1" i="1" dirty="0">
                <a:solidFill>
                  <a:schemeClr val="accent2">
                    <a:lumMod val="50000"/>
                  </a:schemeClr>
                </a:solidFill>
              </a:rPr>
              <a:t> Карагандинского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университета  «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Болашак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», 2012;</a:t>
            </a:r>
          </a:p>
          <a:p>
            <a:pPr lvl="0"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Победитель Республиканского конкурса за звание «Лучший преподаватель ВУЗа 2012 года»;</a:t>
            </a:r>
          </a:p>
          <a:p>
            <a:pPr lvl="0" algn="ctr"/>
            <a:r>
              <a:rPr lang="kk-KZ" sz="2000" b="1" i="1" dirty="0">
                <a:solidFill>
                  <a:schemeClr val="accent2">
                    <a:lumMod val="50000"/>
                  </a:schemeClr>
                </a:solidFill>
              </a:rPr>
              <a:t>Присвоено Почетное звание Заслуженный деятель Казахстана:  Указ Президента РК от 5 декабря 2016 года.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04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goldwallpapers.com/uploads/posts/marriage-backgrounds/marriage_backgrounds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" y="0"/>
            <a:ext cx="914294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265262">
            <a:off x="84451" y="961851"/>
            <a:ext cx="88203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внимание!!!</a:t>
            </a:r>
          </a:p>
          <a:p>
            <a:pPr algn="ctr"/>
            <a:r>
              <a:rPr lang="ru-RU" sz="4800" b="1" i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Всю литературу </a:t>
            </a:r>
            <a:r>
              <a:rPr lang="ru-RU" sz="4800" b="1" i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Тайшыбая</a:t>
            </a:r>
            <a:r>
              <a:rPr lang="ru-RU" sz="4800" b="1" i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З.С. можете приобрести в 10 корпусе, </a:t>
            </a:r>
            <a:r>
              <a:rPr lang="ru-RU" sz="4800" b="1" i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ауд</a:t>
            </a:r>
            <a:r>
              <a:rPr lang="ru-RU" sz="4800" b="1" i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106,109.</a:t>
            </a:r>
          </a:p>
          <a:p>
            <a:pPr algn="ctr"/>
            <a:r>
              <a:rPr lang="ru-RU" sz="4800" b="1" i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 уважением библиотека</a:t>
            </a:r>
            <a:r>
              <a:rPr lang="ru-RU" sz="5400" b="1" i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5400" b="1" i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2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dn.hipwallpaper.com/i/35/25/2Bmk0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cdn.hipwallpaper.com/i/35/25/2Bmk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00" y="0"/>
            <a:ext cx="91604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orage.yvision.kz/images/user/rakisheva/37Ty9cWPsHr368ees3Sc8dTnERs57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76" t="10151" r="21372" b="3390"/>
          <a:stretch/>
        </p:blipFill>
        <p:spPr bwMode="auto">
          <a:xfrm>
            <a:off x="63500" y="476672"/>
            <a:ext cx="4294186" cy="57606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3438" y="857233"/>
            <a:ext cx="4306255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Заркын</a:t>
            </a:r>
            <a:r>
              <a:rPr lang="ru-RU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Сыздыкович</a:t>
            </a:r>
            <a:r>
              <a:rPr lang="ru-RU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Тайшыбай</a:t>
            </a:r>
            <a:r>
              <a:rPr lang="ru-RU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(род. 31 марта 1942, </a:t>
            </a:r>
            <a:r>
              <a:rPr lang="ru-RU" sz="25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Каркаралинский</a:t>
            </a:r>
            <a:r>
              <a:rPr lang="ru-RU" sz="25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 Карагандинская область) — казахстанский филолог, историк </a:t>
            </a:r>
            <a:r>
              <a:rPr lang="ru-RU" sz="25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журналистики</a:t>
            </a:r>
            <a:r>
              <a:rPr lang="ru-RU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sz="25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профессор СКУ </a:t>
            </a:r>
            <a:r>
              <a:rPr lang="kk-KZ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им. М. Козыбаева, </a:t>
            </a:r>
            <a:r>
              <a:rPr lang="ru-RU" sz="25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научного центра этнокультурных </a:t>
            </a:r>
            <a:r>
              <a:rPr lang="ru-RU" sz="25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исследований, </a:t>
            </a:r>
            <a:r>
              <a:rPr lang="kk-KZ" sz="25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Заслуженный деятель Казахстана.</a:t>
            </a:r>
            <a:endParaRPr lang="ru-RU" sz="25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2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4a/20/a2/4a20a2e90be881b00440969e5c09d8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0"/>
            <a:ext cx="9144508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trk.kz/wp-content/uploads/2016/06/8G-nOdqmu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457200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85720" y="4303455"/>
            <a:ext cx="85712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В 1959 году после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окончания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Кувской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средней школы работал механизатором в колхозе,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литработником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, заместителем редактора, редактором районной газеты, заведующим отделами Карагандинской областной газеты «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Орталық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Қазақстан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pPr algn="just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В  </a:t>
            </a:r>
            <a:r>
              <a:rPr lang="kk-KZ" sz="2000" b="1" i="1" dirty="0">
                <a:solidFill>
                  <a:schemeClr val="accent1">
                    <a:lumMod val="50000"/>
                  </a:schemeClr>
                </a:solidFill>
              </a:rPr>
              <a:t>1964-70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годы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учился на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факультете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 журналистики Казахского государственного университета (ныне Национальный университет им. Аль-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Фараби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) по специальности «журналистика» и аспирантуру на кафедре истории журналистики.</a:t>
            </a:r>
          </a:p>
        </p:txBody>
      </p:sp>
    </p:spTree>
    <p:extLst>
      <p:ext uri="{BB962C8B-B14F-4D97-AF65-F5344CB8AC3E}">
        <p14:creationId xmlns="" xmlns:p14="http://schemas.microsoft.com/office/powerpoint/2010/main" val="6762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freeiconspng.com/uploads/photoshop-background-png-1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pbs.twimg.com/ext_tw_video_thumb/1444232708700266499/pu/img/Lq175bYDZ7SvJss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catherineasquithgallery.com/uploads/posts/2021-02/1613650035_45-p-fon-dlya-prezentatsii-s-kazakhskim-ornamen-5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www.graphicpanic.com/images/yellow-powerpoint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269"/>
          <a:stretch/>
        </p:blipFill>
        <p:spPr bwMode="auto">
          <a:xfrm>
            <a:off x="0" y="-27154"/>
            <a:ext cx="9144000" cy="6885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https://ansya.ru/health/mozibaev-atindai-smu-de-filologiya-ilimini-kandidati-professor/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s://ansya.ru/health/mozibaev-atindai-smu-de-filologiya-ilimini-kandidati-professor/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9" name="Picture 13" descr="C:\Users\dbaymakanova\Desktop\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4250416" cy="4303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57686" y="571480"/>
            <a:ext cx="462034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1992 года старший преподаватель </a:t>
            </a:r>
            <a:r>
              <a:rPr lang="kk-KZ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кафедры казахского языкознания, 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заведующий кафедрой</a:t>
            </a:r>
            <a:r>
              <a:rPr lang="kk-KZ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отделением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журналистики </a:t>
            </a:r>
            <a:r>
              <a:rPr lang="ru-RU" sz="1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КарГ</a:t>
            </a:r>
            <a:r>
              <a:rPr lang="kk-KZ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им. Е.А. </a:t>
            </a:r>
            <a:r>
              <a:rPr lang="ru-RU" sz="1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Букетова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/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1993 году организовал кафедру журналистики в </a:t>
            </a:r>
            <a:r>
              <a:rPr lang="ru-RU" sz="1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КарГУ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им. Е. </a:t>
            </a:r>
            <a:r>
              <a:rPr lang="ru-RU" sz="1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Букетова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1997 году защитил  диссертацию по теме «Некоторые дореволюционные источники </a:t>
            </a:r>
            <a:r>
              <a:rPr lang="ru-RU" sz="1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абаеведения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и стал кандидатом филологических наук.  </a:t>
            </a:r>
          </a:p>
          <a:p>
            <a:pPr lvl="0" algn="ctr"/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2000 года доцент, докторант, профессор Северо-Казахстанского государственного университета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1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Козыбаева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/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2001 году организовал специальность «Журналистика», где успешно ведет преподавательскую работу. </a:t>
            </a:r>
          </a:p>
          <a:p>
            <a:pPr lvl="0" algn="ctr"/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2001-20</a:t>
            </a:r>
            <a:r>
              <a:rPr lang="kk-KZ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годы - руководитель Методического совета СКГУ по специальности </a:t>
            </a:r>
            <a:r>
              <a:rPr lang="kk-KZ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Журналистика</a:t>
            </a:r>
            <a:r>
              <a:rPr lang="kk-KZ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член Ученого совета</a:t>
            </a:r>
            <a:r>
              <a:rPr lang="kk-KZ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ректората.</a:t>
            </a:r>
            <a:endParaRPr lang="ru-RU" sz="1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2001 года по настоящее время руководитель научного центра «Этнокультурных исследований» СКГУ  им. М. </a:t>
            </a:r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Козыбаева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2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t2.depositphotos.com/1383245/8905/v/450/depositphotos_89053716-stock-illustration-silhouette-of-demonstrato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kartinkin.net/uploads/posts/2021-07/1626890587_25-kartinkin-com-p-bezhevo-zolotistii-fon-krasivo-2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img.wallpapersafari.com/desktop/1280/1024/30/47/tlEhR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98" y="0"/>
            <a:ext cx="915729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www.minber.kz/wp-content/uploads/2012/05/SSL296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76" t="24248" r="15981" b="8292"/>
          <a:stretch/>
        </p:blipFill>
        <p:spPr bwMode="auto">
          <a:xfrm>
            <a:off x="155575" y="7937"/>
            <a:ext cx="4626429" cy="3701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6314" y="214290"/>
            <a:ext cx="4211960" cy="64633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2"/>
                </a:solidFill>
              </a:rPr>
              <a:t> Занимается исследованиями по истории казахской литературы начала 20 века, ввел курс </a:t>
            </a:r>
            <a:r>
              <a:rPr lang="ru-RU" b="1" i="1" dirty="0" err="1">
                <a:solidFill>
                  <a:schemeClr val="tx2"/>
                </a:solidFill>
              </a:rPr>
              <a:t>абаеведения</a:t>
            </a:r>
            <a:r>
              <a:rPr lang="ru-RU" b="1" i="1" dirty="0">
                <a:solidFill>
                  <a:schemeClr val="tx2"/>
                </a:solidFill>
              </a:rPr>
              <a:t>, написал 19 статей о творчестве А. </a:t>
            </a:r>
            <a:r>
              <a:rPr lang="ru-RU" b="1" i="1" dirty="0" err="1">
                <a:solidFill>
                  <a:schemeClr val="tx2"/>
                </a:solidFill>
              </a:rPr>
              <a:t>Байтурсынова</a:t>
            </a:r>
            <a:r>
              <a:rPr lang="ru-RU" b="1" i="1" dirty="0">
                <a:solidFill>
                  <a:schemeClr val="tx2"/>
                </a:solidFill>
              </a:rPr>
              <a:t>, М.</a:t>
            </a:r>
            <a:r>
              <a:rPr lang="kk-KZ" b="1" i="1" dirty="0">
                <a:solidFill>
                  <a:schemeClr val="tx2"/>
                </a:solidFill>
              </a:rPr>
              <a:t>,</a:t>
            </a:r>
            <a:r>
              <a:rPr lang="ru-RU" b="1" i="1" dirty="0">
                <a:solidFill>
                  <a:schemeClr val="tx2"/>
                </a:solidFill>
              </a:rPr>
              <a:t> </a:t>
            </a:r>
            <a:r>
              <a:rPr lang="ru-RU" b="1" i="1" dirty="0" err="1">
                <a:solidFill>
                  <a:schemeClr val="tx2"/>
                </a:solidFill>
              </a:rPr>
              <a:t>Ауезова</a:t>
            </a:r>
            <a:r>
              <a:rPr lang="ru-RU" b="1" i="1" dirty="0">
                <a:solidFill>
                  <a:schemeClr val="tx2"/>
                </a:solidFill>
              </a:rPr>
              <a:t>,    М. Жумабаева, С. </a:t>
            </a:r>
            <a:r>
              <a:rPr lang="ru-RU" b="1" i="1" dirty="0" err="1">
                <a:solidFill>
                  <a:schemeClr val="tx2"/>
                </a:solidFill>
              </a:rPr>
              <a:t>Садуакасова</a:t>
            </a:r>
            <a:r>
              <a:rPr lang="ru-RU" b="1" i="1" dirty="0">
                <a:solidFill>
                  <a:schemeClr val="tx2"/>
                </a:solidFill>
              </a:rPr>
              <a:t> и др.</a:t>
            </a:r>
          </a:p>
          <a:p>
            <a:pPr algn="ctr"/>
            <a:r>
              <a:rPr lang="ru-RU" b="1" i="1" dirty="0">
                <a:solidFill>
                  <a:schemeClr val="tx2"/>
                </a:solidFill>
              </a:rPr>
              <a:t>Разработана рабочая учебная программа по истории казахской журналистики (1870-2000 гг.) и методическое пособие по истории </a:t>
            </a:r>
            <a:r>
              <a:rPr lang="kk-KZ" b="1" i="1" dirty="0">
                <a:solidFill>
                  <a:schemeClr val="tx2"/>
                </a:solidFill>
              </a:rPr>
              <a:t>р</a:t>
            </a:r>
            <a:r>
              <a:rPr lang="ru-RU" b="1" i="1" dirty="0" err="1">
                <a:solidFill>
                  <a:schemeClr val="tx2"/>
                </a:solidFill>
              </a:rPr>
              <a:t>усской</a:t>
            </a:r>
            <a:r>
              <a:rPr lang="ru-RU" b="1" i="1" dirty="0">
                <a:solidFill>
                  <a:schemeClr val="tx2"/>
                </a:solidFill>
              </a:rPr>
              <a:t> журналистики. Вопросы краеведения и ономастики занимают солидное место в творчестве                            З. </a:t>
            </a:r>
            <a:r>
              <a:rPr lang="ru-RU" b="1" i="1" dirty="0" err="1">
                <a:solidFill>
                  <a:schemeClr val="tx2"/>
                </a:solidFill>
              </a:rPr>
              <a:t>Тайшыбая</a:t>
            </a:r>
            <a:r>
              <a:rPr lang="ru-RU" b="1" i="1" dirty="0">
                <a:solidFill>
                  <a:schemeClr val="tx2"/>
                </a:solidFill>
              </a:rPr>
              <a:t>. Им написан, на основе архивных материалов, ряд статей, освещающих важнейшие этапы Северного региона и области.  Издана книга «</a:t>
            </a:r>
            <a:r>
              <a:rPr lang="ru-RU" b="1" i="1" dirty="0" err="1">
                <a:solidFill>
                  <a:schemeClr val="tx2"/>
                </a:solidFill>
              </a:rPr>
              <a:t>Атамекен</a:t>
            </a:r>
            <a:r>
              <a:rPr lang="ru-RU" b="1" i="1" dirty="0">
                <a:solidFill>
                  <a:schemeClr val="tx2"/>
                </a:solidFill>
              </a:rPr>
              <a:t> </a:t>
            </a:r>
            <a:r>
              <a:rPr lang="ru-RU" b="1" i="1" dirty="0" err="1">
                <a:solidFill>
                  <a:schemeClr val="tx2"/>
                </a:solidFill>
              </a:rPr>
              <a:t>атаулары</a:t>
            </a:r>
            <a:r>
              <a:rPr lang="ru-RU" b="1" i="1" dirty="0">
                <a:solidFill>
                  <a:schemeClr val="tx2"/>
                </a:solidFill>
              </a:rPr>
              <a:t>» (в соавторстве с  К. </a:t>
            </a:r>
            <a:r>
              <a:rPr lang="ru-RU" b="1" i="1" dirty="0" err="1">
                <a:solidFill>
                  <a:schemeClr val="tx2"/>
                </a:solidFill>
              </a:rPr>
              <a:t>Оспановым</a:t>
            </a:r>
            <a:r>
              <a:rPr lang="ru-RU" b="1" i="1" dirty="0">
                <a:solidFill>
                  <a:schemeClr val="tx2"/>
                </a:solidFill>
              </a:rPr>
              <a:t> и К. </a:t>
            </a:r>
            <a:r>
              <a:rPr lang="ru-RU" b="1" i="1" dirty="0" err="1">
                <a:solidFill>
                  <a:schemeClr val="tx2"/>
                </a:solidFill>
              </a:rPr>
              <a:t>Ахметжановой</a:t>
            </a:r>
            <a:r>
              <a:rPr lang="ru-RU" b="1" i="1" dirty="0">
                <a:solidFill>
                  <a:schemeClr val="tx2"/>
                </a:solidFill>
              </a:rPr>
              <a:t>, </a:t>
            </a:r>
            <a:r>
              <a:rPr lang="ru-RU" b="1" i="1" dirty="0" err="1">
                <a:solidFill>
                  <a:schemeClr val="tx2"/>
                </a:solidFill>
              </a:rPr>
              <a:t>Петропа</a:t>
            </a:r>
            <a:r>
              <a:rPr lang="kk-KZ" b="1" i="1" dirty="0">
                <a:solidFill>
                  <a:schemeClr val="tx2"/>
                </a:solidFill>
              </a:rPr>
              <a:t>в</a:t>
            </a:r>
            <a:r>
              <a:rPr lang="ru-RU" b="1" i="1" dirty="0">
                <a:solidFill>
                  <a:schemeClr val="tx2"/>
                </a:solidFill>
              </a:rPr>
              <a:t>л, 12 </a:t>
            </a:r>
            <a:r>
              <a:rPr lang="ru-RU" b="1" i="1" dirty="0" err="1">
                <a:solidFill>
                  <a:schemeClr val="tx2"/>
                </a:solidFill>
              </a:rPr>
              <a:t>п.л</a:t>
            </a:r>
            <a:r>
              <a:rPr lang="ru-RU" b="1" i="1" dirty="0">
                <a:solidFill>
                  <a:schemeClr val="tx2"/>
                </a:solidFill>
              </a:rPr>
              <a:t>. 2010)</a:t>
            </a:r>
            <a:r>
              <a:rPr lang="kk-KZ" b="1" i="1" dirty="0">
                <a:solidFill>
                  <a:schemeClr val="tx2"/>
                </a:solidFill>
              </a:rPr>
              <a:t>, «Сыр сандығым – Қызылжар» (из истории Северного Казахстана), 2014, 12 п.л.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000504"/>
            <a:ext cx="4397832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chemeClr val="tx2"/>
                </a:solidFill>
              </a:rPr>
              <a:t>Является ответственным редактором научных и педагогических изданий: </a:t>
            </a:r>
            <a:r>
              <a:rPr lang="ru-RU" sz="1600" b="1" i="1" dirty="0" err="1">
                <a:solidFill>
                  <a:schemeClr val="tx2"/>
                </a:solidFill>
              </a:rPr>
              <a:t>Рахим</a:t>
            </a:r>
            <a:r>
              <a:rPr lang="ru-RU" sz="1600" b="1" i="1" dirty="0">
                <a:solidFill>
                  <a:schemeClr val="tx2"/>
                </a:solidFill>
              </a:rPr>
              <a:t> Б. Казахская историческая поэма. Он од</a:t>
            </a:r>
            <a:r>
              <a:rPr lang="kk-KZ" sz="1600" b="1" i="1" dirty="0">
                <a:solidFill>
                  <a:schemeClr val="tx2"/>
                </a:solidFill>
              </a:rPr>
              <a:t>ин</a:t>
            </a:r>
            <a:r>
              <a:rPr lang="ru-RU" sz="1600" b="1" i="1" dirty="0">
                <a:solidFill>
                  <a:schemeClr val="tx2"/>
                </a:solidFill>
              </a:rPr>
              <a:t> из составителей энциклопедии: Караганды. Автор 43 статей в Казахской Советской энциклопедии и 37 статей в энциклопедии </a:t>
            </a:r>
            <a:r>
              <a:rPr lang="kk-KZ" sz="1600" b="1" i="1" dirty="0">
                <a:solidFill>
                  <a:schemeClr val="tx2"/>
                </a:solidFill>
              </a:rPr>
              <a:t>Абылай хан, изданной в 2013 году</a:t>
            </a:r>
            <a:r>
              <a:rPr lang="kk-KZ" sz="1600" b="1" i="1" dirty="0" smtClean="0">
                <a:solidFill>
                  <a:schemeClr val="tx2"/>
                </a:solidFill>
              </a:rPr>
              <a:t>. </a:t>
            </a:r>
            <a:r>
              <a:rPr lang="ru-RU" sz="1600" b="1" i="1" dirty="0" err="1">
                <a:solidFill>
                  <a:schemeClr val="tx2"/>
                </a:solidFill>
              </a:rPr>
              <a:t>Тайшыбай</a:t>
            </a:r>
            <a:r>
              <a:rPr lang="ru-RU" sz="1600" b="1" i="1" dirty="0">
                <a:solidFill>
                  <a:schemeClr val="tx2"/>
                </a:solidFill>
              </a:rPr>
              <a:t> внес значительный вклад во внедрение казахского языка в науку и современное образование.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6762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artinkin.net/uploads/posts/2020-09/1600201074_33-p-zolotoi-fon-dlya-prezentatsii-4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dbaymakanova\Desktop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https://pbs.twimg.com/media/D5OsNCPXsAAVxXs.png:lar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 descr="https://egemen.kz/article_photo/1495511819_article_b.jpeg?width=600&amp;height=48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08" t="4211" r="41671"/>
          <a:stretch/>
        </p:blipFill>
        <p:spPr bwMode="auto">
          <a:xfrm>
            <a:off x="460375" y="673535"/>
            <a:ext cx="4038601" cy="55109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 flipH="1">
            <a:off x="4572000" y="233668"/>
            <a:ext cx="4032448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normalizeH="0" baseline="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В 2001</a:t>
            </a:r>
            <a:r>
              <a:rPr kumimoji="0" lang="ru-RU" sz="1500" b="1" i="1" u="none" strike="noStrike" normalizeH="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1" i="1" u="none" strike="noStrike" normalizeH="0" baseline="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году по приглашению Госдепартамента США посетил 5 университетов по программе «Подготовка журналистов в США», выступал с докладами на международных конференциях по проблемам современных СМИ и подготовки журналистов.</a:t>
            </a:r>
            <a:endParaRPr kumimoji="0" lang="ru-RU" sz="1500" b="1" i="1" u="none" strike="noStrike" normalizeH="0" baseline="0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normalizeH="0" baseline="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Награжден нагрудным Знаком «Почетный работник образования Казахстана» (2002), нагрудным знаком Ассоциации вузов Казахстана «</a:t>
            </a:r>
            <a:r>
              <a:rPr kumimoji="0" lang="ru-RU" sz="1500" b="1" i="1" u="none" strike="noStrike" normalizeH="0" baseline="0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Саңлақ</a:t>
            </a:r>
            <a:r>
              <a:rPr kumimoji="0" lang="ru-RU" sz="1500" b="1" i="1" u="none" strike="noStrike" normalizeH="0" baseline="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автор» им. А. </a:t>
            </a:r>
            <a:r>
              <a:rPr kumimoji="0" lang="ru-RU" sz="1500" b="1" i="1" u="none" strike="noStrike" normalizeH="0" baseline="0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Байтурсынова</a:t>
            </a:r>
            <a:r>
              <a:rPr kumimoji="0" lang="ru-RU" sz="1500" b="1" i="1" u="none" strike="noStrike" normalizeH="0" baseline="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(2007), медалью «</a:t>
            </a:r>
            <a:r>
              <a:rPr kumimoji="0" lang="ru-RU" sz="1500" b="1" i="1" u="none" strike="noStrike" normalizeH="0" baseline="0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Қазақ</a:t>
            </a:r>
            <a:r>
              <a:rPr kumimoji="0" lang="ru-RU" sz="1500" b="1" i="1" u="none" strike="noStrike" normalizeH="0" baseline="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1" i="1" u="none" strike="noStrike" normalizeH="0" baseline="0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тілінің</a:t>
            </a:r>
            <a:r>
              <a:rPr kumimoji="0" lang="ru-RU" sz="1500" b="1" i="1" u="none" strike="noStrike" normalizeH="0" baseline="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1" i="1" u="none" strike="noStrike" normalizeH="0" baseline="0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жанашыры</a:t>
            </a:r>
            <a:r>
              <a:rPr kumimoji="0" lang="ru-RU" sz="1500" b="1" i="1" u="none" strike="noStrike" normalizeH="0" baseline="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» (2009), нагрудным знаком «Почетный журналист Казахстана» (2011), Почетными грамотами Министерства образования и науки Республики Казахстан (2000) и Министерства информации и связи (2011), Почетной грамотой Акима Северо-Казахстанской области (2002), Почетным дипломом Союза журналистов Казахстана (2002). В 2012 г.  обладатель гранта «Лучший преподаватель года». Указом Президента Республики Казахстан от 5 декабря 2016 года </a:t>
            </a:r>
            <a:r>
              <a:rPr kumimoji="0" lang="ru-RU" sz="1500" b="1" i="1" u="none" strike="noStrike" normalizeH="0" baseline="0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Заркыну</a:t>
            </a:r>
            <a:r>
              <a:rPr kumimoji="0" lang="ru-RU" sz="1500" b="1" i="1" u="none" strike="noStrike" normalizeH="0" baseline="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1" i="1" u="none" strike="noStrike" normalizeH="0" baseline="0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Сыздыковичу</a:t>
            </a:r>
            <a:r>
              <a:rPr kumimoji="0" lang="ru-RU" sz="1500" b="1" i="1" u="none" strike="noStrike" normalizeH="0" baseline="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kk-KZ" sz="1500" b="1" i="1" u="none" strike="noStrike" normalizeH="0" baseline="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рисвоено Почетное звание Заслуженный деятель Казахстана.</a:t>
            </a:r>
            <a:endParaRPr kumimoji="0" lang="kk-KZ" sz="1500" b="1" i="1" u="none" strike="noStrike" normalizeH="0" baseline="0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2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honoteka.org/uploads/posts/2021-05/1620888806_3-phonoteka_org-p-zolotistii-fon-dlya-teksta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allpapercave.com/wp/wp3481544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catherineasquithgallery.com/uploads/posts/2021-02/1613358724_134-p-fon-bezhevii-abstraktsiya-15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 descr="C:\Users\dbaymakanova\Desktop\5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3"/>
            <a:ext cx="9144000" cy="6869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490" y="8511"/>
            <a:ext cx="873690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Библиография</a:t>
            </a:r>
          </a:p>
          <a:p>
            <a:pPr algn="ctr"/>
            <a:endParaRPr lang="ru-RU" sz="1700" b="1" i="1" dirty="0"/>
          </a:p>
          <a:p>
            <a:pPr algn="just"/>
            <a:r>
              <a:rPr lang="ru-RU" sz="1700" b="1" i="1" dirty="0"/>
              <a:t>В феврале 2014 года в </a:t>
            </a:r>
            <a:r>
              <a:rPr lang="ru-RU" sz="1700" b="1" i="1" dirty="0" smtClean="0"/>
              <a:t>СКУ</a:t>
            </a:r>
            <a:r>
              <a:rPr lang="ru-RU" sz="1700" b="1" i="1" dirty="0"/>
              <a:t> состоялась презентация книги кандидата филологических наук, профессора </a:t>
            </a:r>
            <a:r>
              <a:rPr lang="ru-RU" sz="1700" b="1" i="1" dirty="0" err="1"/>
              <a:t>Заркына</a:t>
            </a:r>
            <a:r>
              <a:rPr lang="ru-RU" sz="1700" b="1" i="1" dirty="0"/>
              <a:t> </a:t>
            </a:r>
            <a:r>
              <a:rPr lang="ru-RU" sz="1700" b="1" i="1" dirty="0" err="1"/>
              <a:t>Тайшыбая</a:t>
            </a:r>
            <a:r>
              <a:rPr lang="ru-RU" sz="1700" b="1" i="1" dirty="0"/>
              <a:t> «Сыр </a:t>
            </a:r>
            <a:r>
              <a:rPr lang="ru-RU" sz="1700" b="1" i="1" dirty="0" err="1"/>
              <a:t>сандығым</a:t>
            </a:r>
            <a:r>
              <a:rPr lang="ru-RU" sz="1700" b="1" i="1" dirty="0"/>
              <a:t> — </a:t>
            </a:r>
            <a:r>
              <a:rPr lang="ru-RU" sz="1700" b="1" i="1" dirty="0" err="1"/>
              <a:t>Қызылжар</a:t>
            </a:r>
            <a:r>
              <a:rPr lang="ru-RU" sz="1700" b="1" i="1" dirty="0" smtClean="0"/>
              <a:t>», </a:t>
            </a:r>
            <a:r>
              <a:rPr lang="ru-RU" sz="1700" b="1" i="1" dirty="0"/>
              <a:t>где автор делает попытку с нового исторического ракурса проанализировать сложные и противоречивые события после октябрьского периода в Северном Казахстане. Выступившие на презентации главный редактор областной газеты «</a:t>
            </a:r>
            <a:r>
              <a:rPr lang="ru-RU" sz="1700" b="1" i="1" dirty="0" err="1"/>
              <a:t>Солтүстік</a:t>
            </a:r>
            <a:r>
              <a:rPr lang="ru-RU" sz="1700" b="1" i="1" dirty="0"/>
              <a:t> </a:t>
            </a:r>
            <a:r>
              <a:rPr lang="ru-RU" sz="1700" b="1" i="1" dirty="0" err="1"/>
              <a:t>Қазақстан</a:t>
            </a:r>
            <a:r>
              <a:rPr lang="ru-RU" sz="1700" b="1" i="1" dirty="0"/>
              <a:t>» К. </a:t>
            </a:r>
            <a:r>
              <a:rPr lang="ru-RU" sz="1700" b="1" i="1" dirty="0" err="1"/>
              <a:t>Мусырман</a:t>
            </a:r>
            <a:r>
              <a:rPr lang="ru-RU" sz="1700" b="1" i="1" dirty="0"/>
              <a:t>, директор Северо-Казахстанского областного архива С. Маликова, руководитель областного казахского культурно-просветительского центра «</a:t>
            </a:r>
            <a:r>
              <a:rPr lang="ru-RU" sz="1700" b="1" i="1" dirty="0" err="1"/>
              <a:t>Асыл</a:t>
            </a:r>
            <a:r>
              <a:rPr lang="ru-RU" sz="1700" b="1" i="1" dirty="0"/>
              <a:t> мура» Т. </a:t>
            </a:r>
            <a:r>
              <a:rPr lang="ru-RU" sz="1700" b="1" i="1" dirty="0" err="1"/>
              <a:t>Сугирбаев</a:t>
            </a:r>
            <a:r>
              <a:rPr lang="ru-RU" sz="1700" b="1" i="1" dirty="0"/>
              <a:t>, директор Института языка и литературы СКГУ, кандидат филологических наук </a:t>
            </a:r>
            <a:r>
              <a:rPr lang="ru-RU" sz="1700" b="1" i="1" dirty="0" err="1"/>
              <a:t>Ж.Таласпаева</a:t>
            </a:r>
            <a:r>
              <a:rPr lang="ru-RU" sz="1700" b="1" i="1" dirty="0"/>
              <a:t> и другие выразили уверенность в том, что книга «Сыр </a:t>
            </a:r>
            <a:r>
              <a:rPr lang="ru-RU" sz="1700" b="1" i="1" dirty="0" err="1"/>
              <a:t>сандығым</a:t>
            </a:r>
            <a:r>
              <a:rPr lang="ru-RU" sz="1700" b="1" i="1" dirty="0"/>
              <a:t> — </a:t>
            </a:r>
            <a:r>
              <a:rPr lang="ru-RU" sz="1700" b="1" i="1" dirty="0" err="1"/>
              <a:t>Қызылжар</a:t>
            </a:r>
            <a:r>
              <a:rPr lang="ru-RU" sz="1700" b="1" i="1" dirty="0"/>
              <a:t>» станет важным источником полезных сведений для молодых исследователей истории края. В 2016 году им изданы были еще три книги: «</a:t>
            </a:r>
            <a:r>
              <a:rPr lang="ru-RU" sz="1700" b="1" i="1" dirty="0" err="1"/>
              <a:t>Жас</a:t>
            </a:r>
            <a:r>
              <a:rPr lang="ru-RU" sz="1700" b="1" i="1" dirty="0"/>
              <a:t> </a:t>
            </a:r>
            <a:r>
              <a:rPr lang="ru-RU" sz="1700" b="1" i="1" dirty="0" err="1"/>
              <a:t>азамат</a:t>
            </a:r>
            <a:r>
              <a:rPr lang="ru-RU" sz="1700" b="1" i="1" dirty="0"/>
              <a:t>» </a:t>
            </a:r>
            <a:r>
              <a:rPr lang="ru-RU" sz="1700" b="1" i="1" dirty="0" err="1"/>
              <a:t>газеті</a:t>
            </a:r>
            <a:r>
              <a:rPr lang="ru-RU" sz="1700" b="1" i="1" dirty="0"/>
              <a:t> (31 </a:t>
            </a:r>
            <a:r>
              <a:rPr lang="ru-RU" sz="1700" b="1" i="1" dirty="0" err="1"/>
              <a:t>шілде</a:t>
            </a:r>
            <a:r>
              <a:rPr lang="ru-RU" sz="1700" b="1" i="1" dirty="0"/>
              <a:t> 1918 — 8 </a:t>
            </a:r>
            <a:r>
              <a:rPr lang="ru-RU" sz="1700" b="1" i="1" dirty="0" err="1"/>
              <a:t>ақпан</a:t>
            </a:r>
            <a:r>
              <a:rPr lang="ru-RU" sz="1700" b="1" i="1" dirty="0"/>
              <a:t> 1919): </a:t>
            </a:r>
            <a:r>
              <a:rPr lang="ru-RU" sz="1700" b="1" i="1" dirty="0" err="1"/>
              <a:t>Көмекші</a:t>
            </a:r>
            <a:r>
              <a:rPr lang="ru-RU" sz="1700" b="1" i="1" dirty="0"/>
              <a:t> </a:t>
            </a:r>
            <a:r>
              <a:rPr lang="ru-RU" sz="1700" b="1" i="1" dirty="0" err="1"/>
              <a:t>оқу</a:t>
            </a:r>
            <a:r>
              <a:rPr lang="ru-RU" sz="1700" b="1" i="1" dirty="0"/>
              <a:t> </a:t>
            </a:r>
            <a:r>
              <a:rPr lang="ru-RU" sz="1700" b="1" i="1" dirty="0" err="1"/>
              <a:t>құралы</a:t>
            </a:r>
            <a:r>
              <a:rPr lang="ru-RU" sz="1700" b="1" i="1" dirty="0"/>
              <a:t>. — </a:t>
            </a:r>
            <a:r>
              <a:rPr lang="ru-RU" sz="1700" b="1" i="1" dirty="0" err="1"/>
              <a:t>Петропавл</a:t>
            </a:r>
            <a:r>
              <a:rPr lang="ru-RU" sz="1700" b="1" i="1" dirty="0"/>
              <a:t>: М. </a:t>
            </a:r>
            <a:r>
              <a:rPr lang="ru-RU" sz="1700" b="1" i="1" dirty="0" err="1"/>
              <a:t>Қозыбаев</a:t>
            </a:r>
            <a:r>
              <a:rPr lang="ru-RU" sz="1700" b="1" i="1" dirty="0"/>
              <a:t> </a:t>
            </a:r>
            <a:r>
              <a:rPr lang="ru-RU" sz="1700" b="1" i="1" dirty="0" err="1"/>
              <a:t>атындағы</a:t>
            </a:r>
            <a:r>
              <a:rPr lang="ru-RU" sz="1700" b="1" i="1" dirty="0"/>
              <a:t> СҚМУ, 2016.-150 ; «</a:t>
            </a:r>
            <a:r>
              <a:rPr lang="ru-RU" sz="1700" b="1" i="1" dirty="0" err="1"/>
              <a:t>Атамекен</a:t>
            </a:r>
            <a:r>
              <a:rPr lang="ru-RU" sz="1700" b="1" i="1" dirty="0"/>
              <a:t> </a:t>
            </a:r>
            <a:r>
              <a:rPr lang="ru-RU" sz="1700" b="1" i="1" dirty="0" err="1"/>
              <a:t>атаулары</a:t>
            </a:r>
            <a:r>
              <a:rPr lang="ru-RU" sz="1700" b="1" i="1" dirty="0"/>
              <a:t>», монография в соавторстве с </a:t>
            </a:r>
            <a:r>
              <a:rPr lang="ru-RU" sz="1700" b="1" i="1" dirty="0" err="1"/>
              <a:t>Ахмметжановой</a:t>
            </a:r>
            <a:r>
              <a:rPr lang="ru-RU" sz="1700" b="1" i="1" dirty="0"/>
              <a:t> К. Б., Маликовой С. З. и </a:t>
            </a:r>
            <a:r>
              <a:rPr lang="ru-RU" sz="1700" b="1" i="1" dirty="0" err="1"/>
              <a:t>Оспановым</a:t>
            </a:r>
            <a:r>
              <a:rPr lang="ru-RU" sz="1700" b="1" i="1" dirty="0"/>
              <a:t> К. К.-350 </a:t>
            </a:r>
            <a:r>
              <a:rPr lang="ru-RU" sz="1700" b="1" i="1" dirty="0" err="1"/>
              <a:t>стр</a:t>
            </a:r>
            <a:r>
              <a:rPr lang="ru-RU" sz="1700" b="1" i="1" dirty="0"/>
              <a:t>; монография в соавторстве с </a:t>
            </a:r>
            <a:r>
              <a:rPr lang="ru-RU" sz="1700" b="1" i="1" dirty="0" err="1"/>
              <a:t>Ибраевой</a:t>
            </a:r>
            <a:r>
              <a:rPr lang="ru-RU" sz="1700" b="1" i="1" dirty="0"/>
              <a:t> А. Г. и Маликовой С. З.; </a:t>
            </a:r>
            <a:r>
              <a:rPr lang="ru-RU" sz="1700" b="1" i="1" dirty="0" err="1"/>
              <a:t>Солтүстік</a:t>
            </a:r>
            <a:r>
              <a:rPr lang="ru-RU" sz="1700" b="1" i="1" dirty="0"/>
              <a:t> </a:t>
            </a:r>
            <a:r>
              <a:rPr lang="ru-RU" sz="1700" b="1" i="1" dirty="0" err="1"/>
              <a:t>Қазақстан</a:t>
            </a:r>
            <a:r>
              <a:rPr lang="ru-RU" sz="1700" b="1" i="1" dirty="0"/>
              <a:t> </a:t>
            </a:r>
            <a:r>
              <a:rPr lang="ru-RU" sz="1700" b="1" i="1" dirty="0" err="1"/>
              <a:t>облысы</a:t>
            </a:r>
            <a:r>
              <a:rPr lang="ru-RU" sz="1700" b="1" i="1" dirty="0"/>
              <a:t>: </a:t>
            </a:r>
            <a:r>
              <a:rPr lang="ru-RU" sz="1700" b="1" i="1" dirty="0" err="1"/>
              <a:t>тарих</a:t>
            </a:r>
            <a:r>
              <a:rPr lang="ru-RU" sz="1700" b="1" i="1" dirty="0"/>
              <a:t> </a:t>
            </a:r>
            <a:r>
              <a:rPr lang="ru-RU" sz="1700" b="1" i="1" dirty="0" err="1"/>
              <a:t>және</a:t>
            </a:r>
            <a:r>
              <a:rPr lang="ru-RU" sz="1700" b="1" i="1" dirty="0"/>
              <a:t> </a:t>
            </a:r>
            <a:r>
              <a:rPr lang="ru-RU" sz="1700" b="1" i="1" dirty="0" err="1"/>
              <a:t>тағылым</a:t>
            </a:r>
            <a:r>
              <a:rPr lang="ru-RU" sz="1700" b="1" i="1" dirty="0"/>
              <a:t>: Монография. — </a:t>
            </a:r>
            <a:r>
              <a:rPr lang="ru-RU" sz="1700" b="1" i="1" dirty="0" err="1"/>
              <a:t>Петропавл</a:t>
            </a:r>
            <a:r>
              <a:rPr lang="ru-RU" sz="1700" b="1" i="1" dirty="0"/>
              <a:t>, 2016. — 288 б. (</a:t>
            </a:r>
            <a:r>
              <a:rPr lang="ru-RU" sz="1700" b="1" i="1" dirty="0" err="1"/>
              <a:t>бірлескен</a:t>
            </a:r>
            <a:r>
              <a:rPr lang="ru-RU" sz="1700" b="1" i="1" dirty="0"/>
              <a:t>: </a:t>
            </a:r>
            <a:r>
              <a:rPr lang="ru-RU" sz="1700" b="1" i="1" dirty="0" err="1"/>
              <a:t>Мәлікова</a:t>
            </a:r>
            <a:r>
              <a:rPr lang="ru-RU" sz="1700" b="1" i="1" dirty="0"/>
              <a:t> С., </a:t>
            </a:r>
            <a:r>
              <a:rPr lang="ru-RU" sz="1700" b="1" i="1" dirty="0" err="1"/>
              <a:t>Ибраева</a:t>
            </a:r>
            <a:r>
              <a:rPr lang="ru-RU" sz="1700" b="1" i="1" dirty="0"/>
              <a:t> А.)- 300 стр. "Я выбрал тернистый путь исследователя, " — говорит ученый и журналист. — «Но многое еще недоделано, </a:t>
            </a:r>
            <a:r>
              <a:rPr lang="ru-RU" sz="1700" b="1" i="1" dirty="0" err="1"/>
              <a:t>недописано</a:t>
            </a:r>
            <a:r>
              <a:rPr lang="ru-RU" sz="1700" b="1" i="1" dirty="0"/>
              <a:t>. Сложить перо мне еще рано».</a:t>
            </a:r>
          </a:p>
          <a:p>
            <a:pPr algn="just"/>
            <a:r>
              <a:rPr lang="ru-RU" sz="1700" b="1" i="1" dirty="0" err="1"/>
              <a:t>Заркын</a:t>
            </a:r>
            <a:r>
              <a:rPr lang="ru-RU" sz="1700" b="1" i="1" dirty="0"/>
              <a:t> </a:t>
            </a:r>
            <a:r>
              <a:rPr lang="ru-RU" sz="1700" b="1" i="1" dirty="0" err="1"/>
              <a:t>Сыздыкович</a:t>
            </a:r>
            <a:r>
              <a:rPr lang="ru-RU" sz="1700" b="1" i="1" dirty="0"/>
              <a:t> </a:t>
            </a:r>
            <a:r>
              <a:rPr lang="ru-RU" sz="1700" b="1" i="1" dirty="0" err="1"/>
              <a:t>Тайшыбай</a:t>
            </a:r>
            <a:r>
              <a:rPr lang="ru-RU" sz="1700" b="1" i="1" dirty="0"/>
              <a:t> является сегодня автором более двухсот научных статей, двенадцать учебных пособий, одиннадцать монографий по истории и культуре Республики Казахстан, причем многие из них посвящены Северо-Казахстанской </a:t>
            </a:r>
            <a:r>
              <a:rPr lang="ru-RU" sz="1700" b="1" i="1" dirty="0" smtClean="0"/>
              <a:t>области.</a:t>
            </a:r>
            <a:endParaRPr lang="ru-RU" sz="1700" b="1" i="1" dirty="0"/>
          </a:p>
        </p:txBody>
      </p:sp>
    </p:spTree>
    <p:extLst>
      <p:ext uri="{BB962C8B-B14F-4D97-AF65-F5344CB8AC3E}">
        <p14:creationId xmlns="" xmlns:p14="http://schemas.microsoft.com/office/powerpoint/2010/main" val="6762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5.googleusercontent.com/proxy/C7o7TJZDP7DoodxX_OlrTBb2XvejdASXUFMSDKvzVftc4J-57nZdkshgwNTl8NNeDvHCnMmtDZFNqneYf6vUvB0n-of1GV1yM651S2tpRO5QGWK5FxZW=s0-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nkzu.kz/fls/gallery/6fdbff89485835461d053a1f6587ac9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0"/>
            <a:ext cx="5400600" cy="2940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blob:https://web.whatsapp.com/84e0d035-46c7-47cf-a7f2-78446ae43c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 descr="C:\Users\dbaymakanova\Downloads\WhatsApp Image 2022-03-25 at 11.03.11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0" t="3916" r="255" b="3484"/>
          <a:stretch/>
        </p:blipFill>
        <p:spPr bwMode="auto">
          <a:xfrm>
            <a:off x="142845" y="2928934"/>
            <a:ext cx="3797930" cy="3722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4" name="Picture 8" descr="C:\Users\dbaymakanova\Downloads\WhatsApp Image 2022-03-25 at 11.03.13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490" b="12107"/>
          <a:stretch/>
        </p:blipFill>
        <p:spPr bwMode="auto">
          <a:xfrm>
            <a:off x="4071934" y="3214686"/>
            <a:ext cx="4860032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6762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artinkin.net/uploads/posts/2021-04/thumbs/1617277676_47-p-maslenitsa-fon-dlya-prezentatsii-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kartinkin.net/uploads/posts/2021-04/thumbs/1617277676_47-p-maslenitsa-fon-dlya-prezentatsii-5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://www.graphicpanic.com/images/yellow-powerpoint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dbaymakanova\Downloads\WhatsApp Image 2022-03-25 at 11.03.1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7"/>
            <a:ext cx="4572000" cy="6581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dbaymakanova\Downloads\WhatsApp Image 2022-03-25 at 11.03.1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337"/>
            <a:ext cx="4464496" cy="6581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62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1663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 Dbaymakanova</dc:creator>
  <cp:lastModifiedBy>nekosareva</cp:lastModifiedBy>
  <cp:revision>20</cp:revision>
  <dcterms:created xsi:type="dcterms:W3CDTF">2022-03-25T03:24:50Z</dcterms:created>
  <dcterms:modified xsi:type="dcterms:W3CDTF">2022-03-25T10:14:35Z</dcterms:modified>
</cp:coreProperties>
</file>