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3" r:id="rId5"/>
    <p:sldId id="283" r:id="rId6"/>
    <p:sldId id="281" r:id="rId7"/>
    <p:sldId id="282" r:id="rId8"/>
    <p:sldId id="260" r:id="rId9"/>
    <p:sldId id="276" r:id="rId10"/>
    <p:sldId id="280" r:id="rId11"/>
    <p:sldId id="277" r:id="rId12"/>
    <p:sldId id="269" r:id="rId13"/>
    <p:sldId id="267" r:id="rId14"/>
    <p:sldId id="271" r:id="rId15"/>
    <p:sldId id="273" r:id="rId16"/>
    <p:sldId id="284" r:id="rId17"/>
    <p:sldId id="285" r:id="rId18"/>
    <p:sldId id="275" r:id="rId19"/>
    <p:sldId id="278" r:id="rId20"/>
    <p:sldId id="265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сюша" initials="К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0106"/>
    <a:srgbClr val="170313"/>
    <a:srgbClr val="0D0D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576FC6-6D63-478C-9219-3440C5D8DA9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1EC627-E0FB-4776-B4DF-2C180424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6FC6-6D63-478C-9219-3440C5D8DA9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C627-E0FB-4776-B4DF-2C180424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6FC6-6D63-478C-9219-3440C5D8DA9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C627-E0FB-4776-B4DF-2C180424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576FC6-6D63-478C-9219-3440C5D8DA9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1EC627-E0FB-4776-B4DF-2C180424F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576FC6-6D63-478C-9219-3440C5D8DA9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1EC627-E0FB-4776-B4DF-2C180424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6FC6-6D63-478C-9219-3440C5D8DA9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C627-E0FB-4776-B4DF-2C180424F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6FC6-6D63-478C-9219-3440C5D8DA9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C627-E0FB-4776-B4DF-2C180424F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576FC6-6D63-478C-9219-3440C5D8DA9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1EC627-E0FB-4776-B4DF-2C180424F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6FC6-6D63-478C-9219-3440C5D8DA9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C627-E0FB-4776-B4DF-2C180424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576FC6-6D63-478C-9219-3440C5D8DA9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1EC627-E0FB-4776-B4DF-2C180424F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576FC6-6D63-478C-9219-3440C5D8DA9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1EC627-E0FB-4776-B4DF-2C180424F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576FC6-6D63-478C-9219-3440C5D8DA9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1EC627-E0FB-4776-B4DF-2C180424F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9A%D1%80%D1%8B%D0%BB%D0%BE%D0%B2%20%D0%B2%20%D1%80%D0%B8%D0%B3%D0%B5&amp;noreask=1&amp;img_url=http://pribalt.info/2011/img/2-62.jpg&amp;pos=0&amp;rpt=simage&amp;lr=1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05669">
            <a:off x="1157432" y="932890"/>
            <a:ext cx="7909565" cy="5238402"/>
          </a:xfrm>
        </p:spPr>
        <p:txBody>
          <a:bodyPr>
            <a:noAutofit/>
          </a:bodyPr>
          <a:lstStyle/>
          <a:p>
            <a:pPr algn="ctr"/>
            <a:endParaRPr lang="ru-RU" sz="4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баснописец своей земли» </a:t>
            </a:r>
            <a:endParaRPr lang="ru-RU" sz="4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255-летию со дня рождения Ивана Андреевича Крылова, баснописца и драматурга.(1784-1833).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6-006-ZHizn-i-tvorchestvo-Krylov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8640960" cy="68580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88640"/>
            <a:ext cx="7467600" cy="4873752"/>
          </a:xfrm>
        </p:spPr>
        <p:txBody>
          <a:bodyPr/>
          <a:lstStyle/>
          <a:p>
            <a:r>
              <a:rPr lang="ru-RU" dirty="0" smtClean="0"/>
              <a:t>Крылов одновременно является создателем реалистической басни, и — шире — вместе с </a:t>
            </a:r>
            <a:r>
              <a:rPr lang="ru-RU" dirty="0" err="1" smtClean="0"/>
              <a:t>Грибоедовым</a:t>
            </a:r>
            <a:r>
              <a:rPr lang="ru-RU" dirty="0" smtClean="0"/>
              <a:t> и Пушкиным стоит у истоков литературы русского реализма.</a:t>
            </a:r>
          </a:p>
          <a:p>
            <a:endParaRPr lang="ru-RU" dirty="0"/>
          </a:p>
        </p:txBody>
      </p:sp>
      <p:pic>
        <p:nvPicPr>
          <p:cNvPr id="4" name="Picture 6" descr="Пушкин, Крылов, Жуковский и Гнедич в Летнем саду (1832 Чернецов Г. Г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564905"/>
            <a:ext cx="34290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1143000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Первые опыты. Драматург и издатель</a:t>
            </a:r>
            <a:endParaRPr lang="ru-RU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7467600" cy="4873752"/>
          </a:xfrm>
        </p:spPr>
        <p:txBody>
          <a:bodyPr/>
          <a:lstStyle/>
          <a:p>
            <a:r>
              <a:rPr lang="ru-RU" dirty="0" smtClean="0"/>
              <a:t>Начал литературное поприще как драматург:</a:t>
            </a:r>
            <a:br>
              <a:rPr lang="ru-RU" dirty="0" smtClean="0"/>
            </a:br>
            <a:r>
              <a:rPr lang="ru-RU" dirty="0" smtClean="0"/>
              <a:t>комическая опера «Кофейница», </a:t>
            </a:r>
          </a:p>
          <a:p>
            <a:r>
              <a:rPr lang="ru-RU" dirty="0" smtClean="0"/>
              <a:t>трагедия «</a:t>
            </a:r>
            <a:r>
              <a:rPr lang="ru-RU" dirty="0" err="1" smtClean="0"/>
              <a:t>Филомена</a:t>
            </a:r>
            <a:r>
              <a:rPr lang="ru-RU" dirty="0" smtClean="0"/>
              <a:t>», «Клеопатра», </a:t>
            </a:r>
          </a:p>
          <a:p>
            <a:r>
              <a:rPr lang="ru-RU" dirty="0" smtClean="0"/>
              <a:t>комедия «Бешеная семья», «Сочинитель в прихожей» и др.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90" y="1700809"/>
            <a:ext cx="211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1786 — 1788 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3682752" cy="5565232"/>
          </a:xfrm>
        </p:spPr>
        <p:txBody>
          <a:bodyPr>
            <a:normAutofit/>
          </a:bodyPr>
          <a:lstStyle/>
          <a:p>
            <a:r>
              <a:rPr lang="ru-RU" dirty="0" smtClean="0"/>
              <a:t>Его пьесы не нравятся театральному начальству своим критическим содержанием, но автор не сдается . Имя молодого драматурга вскоре приобретает известность в театральных и литературных кругах. </a:t>
            </a:r>
            <a:endParaRPr lang="ru-RU" dirty="0"/>
          </a:p>
        </p:txBody>
      </p:sp>
      <p:pic>
        <p:nvPicPr>
          <p:cNvPr id="5" name="Рисунок 4" descr="кры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9" y="260648"/>
            <a:ext cx="3791307" cy="6301341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/>
          <a:lstStyle/>
          <a:p>
            <a:r>
              <a:rPr lang="ru-RU" dirty="0" smtClean="0"/>
              <a:t>Крылов начинает заниматься журналистикой. </a:t>
            </a:r>
            <a:br>
              <a:rPr lang="ru-RU" dirty="0" smtClean="0"/>
            </a:br>
            <a:r>
              <a:rPr lang="ru-RU" dirty="0" smtClean="0"/>
              <a:t>Как журналист и издатель продолжал традиции Н. И. Новикова, </a:t>
            </a:r>
            <a:br>
              <a:rPr lang="ru-RU" dirty="0" smtClean="0"/>
            </a:br>
            <a:r>
              <a:rPr lang="ru-RU" dirty="0" smtClean="0"/>
              <a:t>как мыслитель — традиции философов Просвещения. </a:t>
            </a:r>
          </a:p>
          <a:p>
            <a:endParaRPr lang="ru-RU" dirty="0"/>
          </a:p>
        </p:txBody>
      </p:sp>
      <p:pic>
        <p:nvPicPr>
          <p:cNvPr id="4" name="Рисунок 5" descr="книги мног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852936"/>
            <a:ext cx="3312368" cy="335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2348880"/>
            <a:ext cx="7467600" cy="4873752"/>
          </a:xfrm>
        </p:spPr>
        <p:txBody>
          <a:bodyPr/>
          <a:lstStyle/>
          <a:p>
            <a:r>
              <a:rPr lang="ru-RU" dirty="0" smtClean="0"/>
              <a:t>Вместе с </a:t>
            </a:r>
            <a:r>
              <a:rPr lang="ru-RU" dirty="0" err="1" smtClean="0"/>
              <a:t>Дмитревским</a:t>
            </a:r>
            <a:r>
              <a:rPr lang="ru-RU" dirty="0" smtClean="0"/>
              <a:t>,  </a:t>
            </a:r>
            <a:r>
              <a:rPr lang="ru-RU" dirty="0" err="1" smtClean="0"/>
              <a:t>Плавильщиковым</a:t>
            </a:r>
            <a:r>
              <a:rPr lang="ru-RU" dirty="0" smtClean="0"/>
              <a:t> и драматургом А. И. Клушиным в 1791г. Крылов основал книгоиздательскую кампанию. При содействии Рахманинова в 1792 г. Крылов выпускает журнал «Зритель», в 1793 — «Санкт-Петербургский Меркурий». Здесь он также выступал обличителем поврежденных нравов общества, но уже в более мягкой форме,</a:t>
            </a:r>
            <a:endParaRPr lang="ru-RU" dirty="0"/>
          </a:p>
        </p:txBody>
      </p:sp>
      <p:pic>
        <p:nvPicPr>
          <p:cNvPr id="4" name="Picture 5" descr="kniga_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9" y="142875"/>
            <a:ext cx="26336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Крылов в Риге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3960440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1801 году покровитель Ивана Андреевича Крылова князь Голицын получил назначение генерал-губернатором в Ригу и предложил И.А. Крылову должность секретаря его канцелярии. Так начался«рижский» период жизни знаменитого баснописца. </a:t>
            </a:r>
            <a:endParaRPr lang="ru-RU" dirty="0"/>
          </a:p>
        </p:txBody>
      </p:sp>
      <p:pic>
        <p:nvPicPr>
          <p:cNvPr id="2050" name="Picture 2" descr="http://im4-tub-ru.yandex.net/i?id=322032691-1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396044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lvl="8"/>
            <a:r>
              <a:rPr lang="ru-RU" sz="2800" dirty="0" smtClean="0"/>
              <a:t>Кто не знает чудных басен Ивана Крылова. А многие ли знают, что портрет баснописца украшает стены Президентского дворца в Риге? И вполне заслужено! В начале 19 века Крылов возглавлял канцелярию губернатора города. </a:t>
            </a:r>
          </a:p>
          <a:p>
            <a:endParaRPr lang="ru-RU" dirty="0"/>
          </a:p>
        </p:txBody>
      </p:sp>
      <p:pic>
        <p:nvPicPr>
          <p:cNvPr id="1026" name="Picture 2" descr="http://t2.gstatic.com/images?q=tbn:ANd9GcSS8KICAKdYkJZsARb-SJB8_JwA1XOZpPLigx78uEDqoa7EZu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160240" cy="3024336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TdkpNRUH1htnUZwRDDBsckZrqG3T_dlK4E9UiZMYAOZdZzO-dk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293096"/>
            <a:ext cx="5040560" cy="22757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3"/>
                </a:solidFill>
              </a:rPr>
              <a:t>Возвращение </a:t>
            </a:r>
            <a:br>
              <a:rPr lang="ru-RU" b="1" cap="none" dirty="0" smtClean="0">
                <a:ln/>
                <a:solidFill>
                  <a:schemeClr val="accent3"/>
                </a:solidFill>
              </a:rPr>
            </a:br>
            <a:r>
              <a:rPr lang="ru-RU" b="1" cap="none" dirty="0" smtClean="0">
                <a:ln/>
                <a:solidFill>
                  <a:schemeClr val="accent3"/>
                </a:solidFill>
              </a:rPr>
              <a:t>в литературу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2348880"/>
            <a:ext cx="7467600" cy="4873752"/>
          </a:xfrm>
        </p:spPr>
        <p:txBody>
          <a:bodyPr/>
          <a:lstStyle/>
          <a:p>
            <a:r>
              <a:rPr lang="ru-RU" dirty="0" smtClean="0"/>
              <a:t>После Риги Крылов переезжает </a:t>
            </a:r>
            <a:br>
              <a:rPr lang="ru-RU" dirty="0" smtClean="0"/>
            </a:br>
            <a:r>
              <a:rPr lang="ru-RU" dirty="0" smtClean="0"/>
              <a:t>в Москву, здесь и в Петербурге ставятся его новые пьесы («Пирог», 1802; в 1807 — комедии «Модная лавка» «Урок дочкам»). Пьесы имели шумный успех и продержались в репертуаре до середины 19 в. Они лишены всякой дидактики, хотя в духе времени и высмеивают увлечение всем иностранным, избыточной сентиментальностью.</a:t>
            </a:r>
          </a:p>
          <a:p>
            <a:endParaRPr lang="ru-RU" dirty="0"/>
          </a:p>
        </p:txBody>
      </p:sp>
      <p:pic>
        <p:nvPicPr>
          <p:cNvPr id="4" name="Рисунок 3" descr="рига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9" y="357188"/>
            <a:ext cx="1771651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осква большой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7" y="214313"/>
            <a:ext cx="19859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Сам Крылов чем дальше, тем больше воспринимался современниками как своего рода литературный персонаж. Сам писатель подчеркнуто отстранялся от всех общественных событий, в обществе нарочито подчеркивал свои пороки (лень, чревоугодие, неряшливость, увлеченность картами). Уже в 1820-е гг. стал он персонажем многочисленных анекдотов, впрочем, всегда благожелательных.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7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Всероссийский «дедушка»</a:t>
            </a:r>
            <a:endParaRPr lang="ru-RU" sz="3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3888432" cy="64087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Крылов Иван Андреевич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родился в Москве 2 февраля 1769 г. Умер 21 ноября 1844 г. в Санкт- Петербурге.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Родился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семье бедного армейского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капитана,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получившего офицерский чин только после тринадцатилетней солдатской службы. В 1775 отец вышел в отставку, и семья поселилась в Твери.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5" name="Рисунок 4" descr="дедушка крыл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60649"/>
            <a:ext cx="4032448" cy="544876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3"/>
            <a:ext cx="3970784" cy="5997280"/>
          </a:xfrm>
        </p:spPr>
        <p:txBody>
          <a:bodyPr/>
          <a:lstStyle/>
          <a:p>
            <a:r>
              <a:rPr lang="ru-RU" b="1" dirty="0" smtClean="0"/>
              <a:t>Крылов стал первым писателем, которому в России поставили памятник по подписке: 12 мая 1855 памятник работы П. К. </a:t>
            </a:r>
            <a:r>
              <a:rPr lang="ru-RU" b="1" dirty="0" err="1" smtClean="0"/>
              <a:t>Клодта</a:t>
            </a:r>
            <a:r>
              <a:rPr lang="ru-RU" b="1" dirty="0" smtClean="0"/>
              <a:t> «Дедушке Крылову» был поставлен в Летнем саду в Петербурге.</a:t>
            </a:r>
            <a:endParaRPr lang="ru-RU" b="1" dirty="0"/>
          </a:p>
        </p:txBody>
      </p:sp>
      <p:pic>
        <p:nvPicPr>
          <p:cNvPr id="5" name="Рисунок 4" descr="krylov-peterbyrg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76673"/>
            <a:ext cx="4245936" cy="566124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6864" cy="2952328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Благодарю за внимание!</a:t>
            </a:r>
            <a:endParaRPr lang="ru-RU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4-004-V-1778-godu-umiraet-otets-Ivana-Krylova-v-nasledstvo-ostaviv-sunduk-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1"/>
            <a:ext cx="8605620" cy="6857999"/>
          </a:xfrm>
          <a:gradFill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9"/>
            <a:ext cx="3816424" cy="59972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ookman Old Style" pitchFamily="18" charset="0"/>
                <a:cs typeface="Arabic Typesetting" pitchFamily="66" charset="-78"/>
              </a:rPr>
              <a:t>Жизнь Крылова с детства сложилась так, что ему не пришлось учиться в школе. Но стремление к образованию у него было настолько сильным, что он самоучкой овладел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rabic Typesetting" pitchFamily="66" charset="-78"/>
              </a:rPr>
              <a:t>французским, немецким, итальянским  языками. На 50-ом году жизни захотел прочитать в подлиннике греческих писателей и за 2 года глубоко изучил древний греческий.</a:t>
            </a:r>
            <a:endParaRPr lang="ru-RU" sz="2000" b="1" dirty="0">
              <a:latin typeface="Bookman Old Style" pitchFamily="18" charset="0"/>
              <a:cs typeface="Arabic Typesetting" pitchFamily="66" charset="-78"/>
            </a:endParaRPr>
          </a:p>
        </p:txBody>
      </p:sp>
      <p:pic>
        <p:nvPicPr>
          <p:cNvPr id="4" name="Рисунок 3" descr="167_19_08_2011_kryl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60649"/>
            <a:ext cx="4168485" cy="535948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3888432" cy="5832648"/>
          </a:xfrm>
        </p:spPr>
        <p:txBody>
          <a:bodyPr>
            <a:normAutofit/>
          </a:bodyPr>
          <a:lstStyle/>
          <a:p>
            <a:r>
              <a:rPr lang="ru-RU" dirty="0" smtClean="0"/>
              <a:t>Счастливые способности помогли ему выучиться рисовать и играть на скрипке. Как музыкант, он в молодые лета славился в столице игрою своею на скрипке и участвовал в дружеских квартетах первых виртуозов.</a:t>
            </a:r>
            <a:endParaRPr lang="ru-RU" dirty="0"/>
          </a:p>
        </p:txBody>
      </p:sp>
      <p:pic>
        <p:nvPicPr>
          <p:cNvPr id="1026" name="Picture 2" descr="http://t3.gstatic.com/images?q=tbn:ANd9GcRE2U_h3UlGy0CrZ4X_wGXA5IUQJuhfXtqwRjXFHPYYMIL6Wg7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5037" y="1071546"/>
            <a:ext cx="4266674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7467600" cy="4873752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  <a:cs typeface="Arabic Typesetting" pitchFamily="66" charset="-78"/>
              </a:rPr>
              <a:t>Крылов мог стать замечательным актером. У него были способности к математике, которую он превосходно знал. Настойчиво и упорно занимаясь самообразованием, он стал одним из самых просвещенных людей своего времени</a:t>
            </a:r>
            <a:endParaRPr lang="ru-RU" dirty="0"/>
          </a:p>
        </p:txBody>
      </p:sp>
      <p:pic>
        <p:nvPicPr>
          <p:cNvPr id="4" name="Рисунок 3" descr="1336979033_science.png"/>
          <p:cNvPicPr>
            <a:picLocks noChangeAspect="1"/>
          </p:cNvPicPr>
          <p:nvPr/>
        </p:nvPicPr>
        <p:blipFill>
          <a:blip r:embed="rId2" cstate="print">
            <a:lum bright="29000" contrast="40000"/>
          </a:blip>
          <a:stretch>
            <a:fillRect/>
          </a:stretch>
        </p:blipFill>
        <p:spPr>
          <a:xfrm>
            <a:off x="1979712" y="3284984"/>
            <a:ext cx="4464496" cy="33483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992" y="476672"/>
            <a:ext cx="3424808" cy="5616624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  <a:cs typeface="Arabic Typesetting" pitchFamily="66" charset="-78"/>
              </a:rPr>
              <a:t>С начала прошлого века Крылов входит в литературу как создатель русской басни. Первая книга его басен вышла, когда ему было 40 лет. А всего он создал более 200 басен.</a:t>
            </a:r>
            <a:endParaRPr lang="ru-RU" dirty="0"/>
          </a:p>
        </p:txBody>
      </p:sp>
      <p:pic>
        <p:nvPicPr>
          <p:cNvPr id="4" name="Рисунок 3" descr="крыл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4092916" cy="568863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764705"/>
            <a:ext cx="3394720" cy="3600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каждой стране есть свои баснописцы. В России лучшим считается Иван Андреевич Крылов. Он прошел суровую школу жизни, смог отразить свой опыт в прекрасных баснях, </a:t>
            </a:r>
            <a:br>
              <a:rPr lang="ru-RU" sz="2000" dirty="0" smtClean="0"/>
            </a:br>
            <a:r>
              <a:rPr lang="ru-RU" sz="2000" dirty="0" smtClean="0"/>
              <a:t>ставших неотъемлемой частью классической русской литературы. Многие выражения из басен Крылова стали крылатыми.</a:t>
            </a:r>
            <a:endParaRPr lang="ru-RU" sz="2000" dirty="0"/>
          </a:p>
        </p:txBody>
      </p:sp>
      <p:pic>
        <p:nvPicPr>
          <p:cNvPr id="6" name="Рисунок 5" descr="Крылов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8" y="260648"/>
            <a:ext cx="3803303" cy="6063237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tint val="66000"/>
                <a:satMod val="160000"/>
                <a:alpha val="6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620688"/>
            <a:ext cx="7467600" cy="4873752"/>
          </a:xfrm>
        </p:spPr>
        <p:txBody>
          <a:bodyPr/>
          <a:lstStyle/>
          <a:p>
            <a:r>
              <a:rPr lang="ru-RU" dirty="0" smtClean="0"/>
              <a:t>Первая публикация басен Крылова («Дуб и трость», «Разборчивая невеста») состоялась в 1805. Это были переводы из Лафонтена. </a:t>
            </a:r>
          </a:p>
          <a:p>
            <a:endParaRPr lang="ru-RU" dirty="0"/>
          </a:p>
        </p:txBody>
      </p:sp>
      <p:pic>
        <p:nvPicPr>
          <p:cNvPr id="4" name="Picture 6" descr="фрагмент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730" b="3253"/>
          <a:stretch>
            <a:fillRect/>
          </a:stretch>
        </p:blipFill>
        <p:spPr bwMode="auto">
          <a:xfrm>
            <a:off x="2195737" y="2492897"/>
            <a:ext cx="4502151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3433</TotalTime>
  <Words>566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Первые опыты. Драматург и издатель</vt:lpstr>
      <vt:lpstr>Слайд 13</vt:lpstr>
      <vt:lpstr>Слайд 14</vt:lpstr>
      <vt:lpstr>Слайд 15</vt:lpstr>
      <vt:lpstr>Крылов в Риге</vt:lpstr>
      <vt:lpstr>Слайд 17</vt:lpstr>
      <vt:lpstr>Возвращение  в литературу</vt:lpstr>
      <vt:lpstr>Слайд 19</vt:lpstr>
      <vt:lpstr>Слайд 20</vt:lpstr>
      <vt:lpstr>Благодарю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Ксюша</dc:creator>
  <cp:lastModifiedBy>Косарева Наталья Евгеньевна</cp:lastModifiedBy>
  <cp:revision>119</cp:revision>
  <dcterms:created xsi:type="dcterms:W3CDTF">2013-01-16T12:29:30Z</dcterms:created>
  <dcterms:modified xsi:type="dcterms:W3CDTF">2024-02-05T05:31:53Z</dcterms:modified>
</cp:coreProperties>
</file>