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70" r:id="rId8"/>
    <p:sldId id="26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2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i.pinimg.com/originals/de/8d/f2/de8df2f145efbf4fe72133f254a2f0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58" y="0"/>
            <a:ext cx="9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407710">
            <a:off x="144387" y="1698630"/>
            <a:ext cx="8839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«Археолог Великой степи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Кемаль</a:t>
            </a:r>
            <a:r>
              <a:rPr lang="ru-RU" sz="3200" b="1" i="1" dirty="0" smtClean="0">
                <a:solidFill>
                  <a:srgbClr val="FFFF00"/>
                </a:solidFill>
              </a:rPr>
              <a:t> Акишев»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К 100-летию со дня рождения известного археолога, одного из основателей национальной школы, совершивший находку «Золотого человека 1924-2003»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ktopbackground.org/download/1920x1080/2011/05/01/196386_gallery-for-blue-colour-wallpapers-desktop_1920x120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baymakanova\Desktop\Akishe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3707903" cy="533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86182" y="142852"/>
            <a:ext cx="5220072" cy="6494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err="1"/>
              <a:t>Кемаль</a:t>
            </a:r>
            <a:r>
              <a:rPr lang="ru-RU" sz="1600" b="1" i="1" dirty="0"/>
              <a:t> </a:t>
            </a:r>
            <a:r>
              <a:rPr lang="ru-RU" sz="1600" b="1" i="1" dirty="0" err="1"/>
              <a:t>Акишевич</a:t>
            </a:r>
            <a:r>
              <a:rPr lang="ru-RU" sz="1600" b="1" i="1" dirty="0"/>
              <a:t> Акишев (23 мая 1924 года, с. </a:t>
            </a:r>
            <a:r>
              <a:rPr lang="ru-RU" sz="1600" b="1" i="1" dirty="0" err="1"/>
              <a:t>Баянаул</a:t>
            </a:r>
            <a:r>
              <a:rPr lang="ru-RU" sz="1600" b="1" i="1" dirty="0"/>
              <a:t>, Павлодарский уезд, Казахская АССР, РСФСР, СССР — </a:t>
            </a:r>
            <a:r>
              <a:rPr lang="ru-RU" sz="1600" b="1" i="1" u="sng" dirty="0"/>
              <a:t>10 августа</a:t>
            </a:r>
            <a:r>
              <a:rPr lang="ru-RU" sz="1600" b="1" i="1" dirty="0"/>
              <a:t> 2003 года, Алматы) — советский и казахстанский </a:t>
            </a:r>
            <a:r>
              <a:rPr lang="ru-RU" sz="1600" b="1" i="1" dirty="0" smtClean="0"/>
              <a:t>археолог</a:t>
            </a:r>
            <a:r>
              <a:rPr lang="ru-RU" sz="1600" b="1" i="1" dirty="0"/>
              <a:t>,</a:t>
            </a:r>
            <a:r>
              <a:rPr lang="ru-RU" sz="1600" b="1" i="1" dirty="0" smtClean="0"/>
              <a:t> </a:t>
            </a:r>
            <a:r>
              <a:rPr lang="ru-RU" sz="1600" b="1" i="1" dirty="0"/>
              <a:t>один из основателей национальной школы, совершивший находку «Золотого человека</a:t>
            </a:r>
            <a:r>
              <a:rPr lang="ru-RU" sz="1600" b="1" i="1" dirty="0" smtClean="0"/>
              <a:t>». </a:t>
            </a:r>
            <a:r>
              <a:rPr lang="ru-RU" sz="1600" b="1" i="1" dirty="0"/>
              <a:t>Происходит из </a:t>
            </a:r>
            <a:r>
              <a:rPr lang="ru-RU" sz="1600" b="1" i="1" dirty="0" err="1"/>
              <a:t>подрода</a:t>
            </a:r>
            <a:r>
              <a:rPr lang="ru-RU" sz="1600" b="1" i="1" dirty="0"/>
              <a:t> </a:t>
            </a:r>
            <a:r>
              <a:rPr lang="ru-RU" sz="1600" b="1" i="1" dirty="0" err="1"/>
              <a:t>каржас</a:t>
            </a:r>
            <a:r>
              <a:rPr lang="ru-RU" sz="1600" b="1" i="1" dirty="0"/>
              <a:t> (</a:t>
            </a:r>
            <a:r>
              <a:rPr lang="ru-RU" sz="1600" b="1" i="1" dirty="0" err="1"/>
              <a:t>каз</a:t>
            </a:r>
            <a:r>
              <a:rPr lang="ru-RU" sz="1600" b="1" i="1" dirty="0"/>
              <a:t>. </a:t>
            </a:r>
            <a:r>
              <a:rPr lang="ru-RU" sz="1600" b="1" i="1" dirty="0" err="1"/>
              <a:t>қаражас</a:t>
            </a:r>
            <a:r>
              <a:rPr lang="ru-RU" sz="1600" b="1" i="1" dirty="0"/>
              <a:t>) рода </a:t>
            </a:r>
            <a:r>
              <a:rPr lang="ru-RU" sz="1600" b="1" i="1" dirty="0" err="1"/>
              <a:t>суйиндык</a:t>
            </a:r>
            <a:r>
              <a:rPr lang="ru-RU" sz="1600" b="1" i="1" dirty="0"/>
              <a:t> (</a:t>
            </a:r>
            <a:r>
              <a:rPr lang="ru-RU" sz="1600" b="1" i="1" dirty="0" err="1" smtClean="0"/>
              <a:t>каз.cүйіндік</a:t>
            </a:r>
            <a:r>
              <a:rPr lang="ru-RU" sz="1600" b="1" i="1" dirty="0"/>
              <a:t>) племени </a:t>
            </a:r>
            <a:r>
              <a:rPr lang="ru-RU" sz="1600" b="1" i="1" dirty="0" err="1" smtClean="0"/>
              <a:t>аргын</a:t>
            </a:r>
            <a:r>
              <a:rPr lang="ru-RU" sz="1600" b="1" i="1" dirty="0" smtClean="0"/>
              <a:t>(</a:t>
            </a:r>
            <a:r>
              <a:rPr lang="ru-RU" sz="1600" b="1" i="1" dirty="0" err="1" smtClean="0"/>
              <a:t>каз</a:t>
            </a:r>
            <a:r>
              <a:rPr lang="ru-RU" sz="1600" b="1" i="1" dirty="0"/>
              <a:t>. </a:t>
            </a:r>
            <a:r>
              <a:rPr lang="ru-RU" sz="1600" b="1" i="1" dirty="0" err="1"/>
              <a:t>арғын</a:t>
            </a:r>
            <a:r>
              <a:rPr lang="ru-RU" sz="1600" b="1" i="1" dirty="0" smtClean="0"/>
              <a:t>).</a:t>
            </a:r>
            <a:endParaRPr lang="ru-RU" sz="1600" b="1" i="1" dirty="0"/>
          </a:p>
          <a:p>
            <a:pPr algn="ctr"/>
            <a:r>
              <a:rPr lang="ru-RU" sz="1600" b="1" i="1" dirty="0"/>
              <a:t>Участник Великой Отечественной </a:t>
            </a:r>
            <a:r>
              <a:rPr lang="ru-RU" sz="1600" b="1" i="1" dirty="0" smtClean="0"/>
              <a:t>войны</a:t>
            </a:r>
            <a:r>
              <a:rPr lang="ru-RU" sz="1600" b="1" i="1" dirty="0"/>
              <a:t>.</a:t>
            </a:r>
          </a:p>
          <a:p>
            <a:pPr algn="ctr"/>
            <a:r>
              <a:rPr lang="ru-RU" sz="1600" b="1" i="1" dirty="0"/>
              <a:t>Окончил </a:t>
            </a:r>
            <a:r>
              <a:rPr lang="ru-RU" sz="1600" b="1" i="1" dirty="0" err="1"/>
              <a:t>КазГУ</a:t>
            </a:r>
            <a:r>
              <a:rPr lang="ru-RU" sz="1600" b="1" i="1" dirty="0"/>
              <a:t> (1950).</a:t>
            </a:r>
          </a:p>
          <a:p>
            <a:pPr algn="ctr"/>
            <a:r>
              <a:rPr lang="ru-RU" sz="1600" b="1" i="1" dirty="0"/>
              <a:t>С 1954 г. руководил </a:t>
            </a:r>
            <a:r>
              <a:rPr lang="ru-RU" sz="1600" b="1" i="1" dirty="0" err="1"/>
              <a:t>Жетысуской</a:t>
            </a:r>
            <a:r>
              <a:rPr lang="ru-RU" sz="1600" b="1" i="1" dirty="0"/>
              <a:t>, Северо-Казахстанской, Южно-Казахстанской археологической </a:t>
            </a:r>
            <a:r>
              <a:rPr lang="ru-RU" sz="1600" b="1" i="1" dirty="0" smtClean="0"/>
              <a:t>экспедициями</a:t>
            </a:r>
            <a:r>
              <a:rPr lang="ru-RU" sz="1600" b="1" i="1" dirty="0"/>
              <a:t>.</a:t>
            </a:r>
            <a:r>
              <a:rPr lang="ru-RU" sz="1600" b="1" i="1" dirty="0" smtClean="0"/>
              <a:t> </a:t>
            </a:r>
            <a:r>
              <a:rPr lang="ru-RU" sz="1600" b="1" i="1" dirty="0"/>
              <a:t>Собрал научные сведения об исторических памятниках </a:t>
            </a:r>
            <a:r>
              <a:rPr lang="ru-RU" sz="1600" b="1" i="1" dirty="0" err="1"/>
              <a:t>Сарыарки</a:t>
            </a:r>
            <a:r>
              <a:rPr lang="ru-RU" sz="1600" b="1" i="1" dirty="0"/>
              <a:t>, открыл «Золотого человека» в кургане </a:t>
            </a:r>
            <a:r>
              <a:rPr lang="ru-RU" sz="1600" b="1" i="1" dirty="0" err="1"/>
              <a:t>Есик</a:t>
            </a:r>
            <a:r>
              <a:rPr lang="ru-RU" sz="1600" b="1" i="1" dirty="0"/>
              <a:t> (V—VI в. до н. э.), курганы «</a:t>
            </a:r>
            <a:r>
              <a:rPr lang="ru-RU" sz="1600" b="1" i="1" dirty="0" err="1"/>
              <a:t>Бесшатыр</a:t>
            </a:r>
            <a:r>
              <a:rPr lang="ru-RU" sz="1600" b="1" i="1" dirty="0"/>
              <a:t>» (1957—61), </a:t>
            </a:r>
            <a:r>
              <a:rPr lang="ru-RU" sz="1600" b="1" i="1" dirty="0" err="1"/>
              <a:t>Ишимские</a:t>
            </a:r>
            <a:r>
              <a:rPr lang="ru-RU" sz="1600" b="1" i="1" dirty="0"/>
              <a:t> курганы, городище </a:t>
            </a:r>
            <a:r>
              <a:rPr lang="ru-RU" sz="1600" b="1" i="1" dirty="0" err="1" smtClean="0"/>
              <a:t>Бозок</a:t>
            </a:r>
            <a:r>
              <a:rPr lang="ru-RU" sz="1600" b="1" i="1" dirty="0"/>
              <a:t> (VIII в.), памятники </a:t>
            </a:r>
            <a:r>
              <a:rPr lang="ru-RU" sz="1600" b="1" i="1" dirty="0" err="1"/>
              <a:t>Отырара</a:t>
            </a:r>
            <a:r>
              <a:rPr lang="ru-RU" sz="1600" b="1" i="1" dirty="0"/>
              <a:t>, имеющие всемирное значение.</a:t>
            </a:r>
          </a:p>
          <a:p>
            <a:pPr algn="ctr"/>
            <a:r>
              <a:rPr lang="ru-RU" sz="1600" b="1" i="1" dirty="0"/>
              <a:t>С 1991 года главный научный сотрудник Института археологии им. </a:t>
            </a:r>
            <a:r>
              <a:rPr lang="ru-RU" sz="1600" b="1" i="1" dirty="0" err="1"/>
              <a:t>А.Маргулана</a:t>
            </a:r>
            <a:r>
              <a:rPr lang="ru-RU" sz="1600" b="1" i="1" dirty="0"/>
              <a:t>, заведующий кафедрой археологии, а с 2000 года заведующий кафедрой всемирной истории, археологии и этнологии Евразийского государственного университета имени Л. Н. </a:t>
            </a:r>
            <a:r>
              <a:rPr lang="ru-RU" sz="1600" b="1" i="1" dirty="0" smtClean="0"/>
              <a:t>Гумилева</a:t>
            </a:r>
            <a:r>
              <a:rPr lang="ru-RU" sz="1600" b="1" i="1" dirty="0"/>
              <a:t>.</a:t>
            </a:r>
          </a:p>
          <a:p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access.com/full/73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pload.wikimedia.org/wikipedia/commons/thumb/9/9b/Louis_Aragon_et_sa_m%C3%A8re.jpg/220px-Louis_Aragon_et_sa_m%C3%A8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libmir.com/i/71/211071/i_0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libmir.com/i/71/211071/i_00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74054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dbaymakanova\Desktop\img_user_file_5a37bbecf0f39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877"/>
            <a:ext cx="5864200" cy="32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0975" y="3771497"/>
            <a:ext cx="4067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Супруга — Ларина Екатерина Ивановна </a:t>
            </a:r>
            <a:r>
              <a:rPr lang="ru-RU" sz="2400" b="1" i="1" dirty="0" smtClean="0"/>
              <a:t>.</a:t>
            </a:r>
            <a:endParaRPr lang="ru-RU" sz="2400" b="1" i="1" dirty="0"/>
          </a:p>
          <a:p>
            <a:pPr algn="ctr"/>
            <a:r>
              <a:rPr lang="ru-RU" sz="2400" b="1" i="1" dirty="0"/>
              <a:t>Сын — Алишер </a:t>
            </a:r>
            <a:r>
              <a:rPr lang="ru-RU" sz="2400" b="1" i="1" dirty="0" err="1"/>
              <a:t>Кемалевич</a:t>
            </a:r>
            <a:r>
              <a:rPr lang="ru-RU" sz="2400" b="1" i="1" dirty="0"/>
              <a:t> Акишев (26 июня 1952 г.), археолог, востоковед, кандидат исторических наук.</a:t>
            </a:r>
          </a:p>
        </p:txBody>
      </p:sp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8" y="3757682"/>
            <a:ext cx="4807507" cy="2839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twallpapers.com/wallpaper/full/5/b/b/10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090"/>
            <a:ext cx="9144000" cy="69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4" descr="Изображение выглядит как человек, мужчина, носит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848D079-08C9-68F6-5DFE-C35789307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044" b="13235"/>
          <a:stretch/>
        </p:blipFill>
        <p:spPr>
          <a:xfrm>
            <a:off x="2100820" y="15412"/>
            <a:ext cx="5283144" cy="400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149080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 1954 г. руководил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Жетысуской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Северо-Казахстанской, Южно-казахской археологической Экспедициями. Собрал научные сведения об исторических памятниках 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Сарыарки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открыл «золотого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ЧЕЛОВЕКа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» в кургане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Есик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(V—VI в. до н. э.), курганы «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Бесшатыр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» (1957—61), 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Ишимские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курганы, памятники 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Отырара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имеющие всемирное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значение.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e4f3e2eeb6400ab433296677305c5ff&amp;ref=rim&amp;n=33&amp;w=267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880"/>
            <a:ext cx="9144000" cy="6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931468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Награждён орденом «Знак Почета», медалями «За боевые заслуги», «За победу над Германией в Великой Отечественной войне», орденом «</a:t>
            </a:r>
            <a:r>
              <a:rPr lang="ru-RU" sz="2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Парасат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почетной грамотой Верховного совета Казахской ССР, его имя занесено в Золотую книгу почета 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Казахстана.</a:t>
            </a:r>
            <a:endParaRPr lang="ru-RU" sz="2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Лауреат Государственной премии имени </a:t>
            </a:r>
            <a:r>
              <a:rPr lang="ru-RU" sz="2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Чокана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Валиханова (1966). Лауреат Государственной премии Казахской ССР (1982). Член-корреспондент Германского археологического института (1982). Доктор исторических наук (1988),</a:t>
            </a:r>
          </a:p>
          <a:p>
            <a:pPr algn="just"/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Заслуженный деятель науки (1989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endParaRPr lang="ru-RU" sz="2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dbaymakanova\Desktop\image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8900"/>
            <a:ext cx="4357718" cy="271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dbaymakanova\Desktop\Kemel-Aqysh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193058" cy="2698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1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imal-wallpaper.com/wallpaper/unicorn-ombre-hd-wallpaper-For-Background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fsd.kopilkaurokov.ru/uploads/user_file_577f38dc396b5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60338"/>
            <a:ext cx="233589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/>
              <a:t>Сочинения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4509120"/>
            <a:ext cx="8592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 более 200 научных трудов и 15 </a:t>
            </a: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книг</a:t>
            </a:r>
            <a:endParaRPr lang="ru-RU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Древняя культура саков и </a:t>
            </a:r>
            <a:r>
              <a:rPr lang="ru-RU" sz="2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ycуней</a:t>
            </a: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долины реки Или. — Алматы, 1963.</a:t>
            </a:r>
          </a:p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Древняя культура Центрального Казахстана. — Алматы, 1966.</a:t>
            </a:r>
          </a:p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Древний </a:t>
            </a:r>
            <a:r>
              <a:rPr lang="ru-RU" sz="2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Отрар</a:t>
            </a: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— Д., 1970.</a:t>
            </a:r>
          </a:p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Силуэты древних памятников (на </a:t>
            </a:r>
            <a:r>
              <a:rPr lang="ru-RU" sz="2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каз</a:t>
            </a: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яз.). — Алматы, 1976.</a:t>
            </a:r>
          </a:p>
          <a:p>
            <a:pPr algn="ctr"/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Курган Иссык. Искусство саков Казахстана. — М., 1978.</a:t>
            </a:r>
          </a:p>
        </p:txBody>
      </p:sp>
      <p:pic>
        <p:nvPicPr>
          <p:cNvPr id="4098" name="Picture 2" descr="C:\Users\dbaymakanova\Desktop\611f2373046db16294306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51" y="1052736"/>
            <a:ext cx="5519936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allpaper-mania.com/wp-content/uploads/2018/09/High_resolution_wallpaper_background_ID_77700357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hubav-den.com/wp-content/uploads/2017/02/orelien-lui-aragon-edin-ot-nai-velikite-liubovni-romani-naizminaloto-stolet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s://pbs.twimg.com/media/EF7iPQrXoAAvvt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cdn1.ozone.ru/multimedia/10032227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https://pbs.twimg.com/media/DLMRd14WAAA-2W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cdn1.ozone.ru/multimedia/100445499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https://prezentacii.org/upload/cloud/18/11/100248/images/screen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2DEFD4B-1D54-E069-142F-753C692BBB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03" y="66987"/>
            <a:ext cx="2498680" cy="321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52D2C49-CB47-36B2-D602-ED5CE25F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64" r="5949"/>
          <a:stretch/>
        </p:blipFill>
        <p:spPr>
          <a:xfrm>
            <a:off x="3419872" y="66987"/>
            <a:ext cx="2356056" cy="321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664CED9-EF64-CF25-134D-F197AEAD0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3" b="3702"/>
          <a:stretch/>
        </p:blipFill>
        <p:spPr>
          <a:xfrm>
            <a:off x="6372200" y="39437"/>
            <a:ext cx="2469729" cy="324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2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dbaymakanova\Desktop\dV89LHtqMQ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43" y="3370757"/>
            <a:ext cx="22860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baymakanova\Desktop\10153915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681" y="3501081"/>
            <a:ext cx="2492437" cy="3240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baymakanova\Desktop\i7Y3yHPGK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375" y="3501081"/>
            <a:ext cx="2359378" cy="3147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wallpapersafari.com/78/56/pbv6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www.bookvoed.ru/files/1836/12/18/16/8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itemimg.com/i/120560023.0.208x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s://itemimg.com/i/120560023.0.208x2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https://reft-17.ru/wp-content/uploads/2017/12/image3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sd.multiurok.ru/html/2019/08/11/s_5d503f267e192/img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iblionika.info/uploads/posts/2018-01/3151_1207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dbaymakanova\Desktop\1543401088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538"/>
            <a:ext cx="8584505" cy="64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8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wallpapersafari.com/78/56/pbv6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48664">
            <a:off x="248188" y="1835532"/>
            <a:ext cx="8647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45</cp:revision>
  <dcterms:created xsi:type="dcterms:W3CDTF">2022-05-03T02:35:39Z</dcterms:created>
  <dcterms:modified xsi:type="dcterms:W3CDTF">2024-05-22T05:18:09Z</dcterms:modified>
</cp:coreProperties>
</file>